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3" r:id="rId7"/>
    <p:sldId id="262" r:id="rId8"/>
    <p:sldId id="264" r:id="rId9"/>
    <p:sldId id="265" r:id="rId10"/>
    <p:sldId id="266" r:id="rId11"/>
    <p:sldId id="267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68" r:id="rId22"/>
    <p:sldId id="278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487"/>
    <p:restoredTop sz="94710"/>
  </p:normalViewPr>
  <p:slideViewPr>
    <p:cSldViewPr snapToGrid="0">
      <p:cViewPr>
        <p:scale>
          <a:sx n="102" d="100"/>
          <a:sy n="102" d="100"/>
        </p:scale>
        <p:origin x="696" y="11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6F89A-FC58-8F13-0153-998DC3C0B1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FF8D08-B813-D459-5F40-AF62E284E0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3D7631-2B0B-FA25-45EE-7C15DE7CA0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C9ED9-9853-D747-94D2-0DE655416D2F}" type="datetimeFigureOut">
              <a:rPr lang="en-US" smtClean="0"/>
              <a:t>9/16/24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685CEA-730D-F418-8935-C0A2198975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FF93CD-6AB5-F40F-32CD-A6F51CA1A9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51231-B8D0-BC4D-B23F-0648F3A3FC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4665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5968B1-F6B7-0E19-B2C4-A33FF99859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DC3B501-7703-FA9F-83D6-B3F860D1F6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607DD2-E394-757D-2C32-F70A0C96C0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C9ED9-9853-D747-94D2-0DE655416D2F}" type="datetimeFigureOut">
              <a:rPr lang="en-US" smtClean="0"/>
              <a:t>9/16/24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565E43-B10B-47A7-A316-00AD6CA068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543384-AC07-9959-4173-9E9E8D5C51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51231-B8D0-BC4D-B23F-0648F3A3FC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5272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A7C126-AC7F-8226-935C-9D085EFDD91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A524AD3-9398-CD65-9D6B-0DF4C8D160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E4EDB1-DDA9-9442-E2F2-471429147F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C9ED9-9853-D747-94D2-0DE655416D2F}" type="datetimeFigureOut">
              <a:rPr lang="en-US" smtClean="0"/>
              <a:t>9/16/24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7C6294-378B-F822-C8DF-7354FEC2D6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43F19B-53FB-1B3F-FEFC-89B7390DEA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51231-B8D0-BC4D-B23F-0648F3A3FC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7819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C5808A-5C67-6604-E13E-05D7668F7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305D48-ECDB-02B1-B403-5B0B0C9D8D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22E7F2-332C-5153-66EC-10D5B297E1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C9ED9-9853-D747-94D2-0DE655416D2F}" type="datetimeFigureOut">
              <a:rPr lang="en-US" smtClean="0"/>
              <a:t>9/16/24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D03BDB-E80C-AABE-36D1-BD2F3F8F0F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6E77A3-9EC4-255F-B3C0-DD516F2568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51231-B8D0-BC4D-B23F-0648F3A3FC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3946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A4FEBA-F925-6526-AFE5-90BBAF258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C25F1F-FCF3-B14F-4F43-EB178C300D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7BF5B5-9CED-9233-F8BC-6E56A6368B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C9ED9-9853-D747-94D2-0DE655416D2F}" type="datetimeFigureOut">
              <a:rPr lang="en-US" smtClean="0"/>
              <a:t>9/16/24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918559-80FB-2CAF-4D36-73EDBE466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9CBA44-A290-4186-A9D6-16E0AA9877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51231-B8D0-BC4D-B23F-0648F3A3FC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3452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99FB6-E219-3519-4BB9-0042B70B55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D9DAC2-54E5-4DB3-CB11-0B2D9856E4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EE139A-0CA5-711E-DD0F-12707FCA5A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ECC090-7B8E-DF96-8D57-2D2728B367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C9ED9-9853-D747-94D2-0DE655416D2F}" type="datetimeFigureOut">
              <a:rPr lang="en-US" smtClean="0"/>
              <a:t>9/16/24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631A5C-BAB5-4763-2A4B-8F1A623C70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B5B4B4-E423-25A0-01BD-F8A5F6409F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51231-B8D0-BC4D-B23F-0648F3A3FC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4504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F0699-9F54-590B-DF64-06976FCF76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6E686E-26EB-911F-91C5-E61A08246A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4E8DA6-2BAB-D171-23DA-9636A27434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FB2C832-155C-8E9C-523B-6D842968C88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178686-F8AD-C747-A2BD-48A278C9196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F2A2F3B-B3CB-FCEB-22A5-CFBA3E7B30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C9ED9-9853-D747-94D2-0DE655416D2F}" type="datetimeFigureOut">
              <a:rPr lang="en-US" smtClean="0"/>
              <a:t>9/16/24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F641AB6-B53F-FD71-95B1-D51F51F633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597C4D6-C61F-EDC8-6827-D48953017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51231-B8D0-BC4D-B23F-0648F3A3FC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0019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A9161-CB6A-FE72-1066-6E8745AA8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3F12B12-CE29-D3B1-04CE-2B6499A34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C9ED9-9853-D747-94D2-0DE655416D2F}" type="datetimeFigureOut">
              <a:rPr lang="en-US" smtClean="0"/>
              <a:t>9/16/24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0789BB-89AC-4578-8A8C-14503AB846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2C204F-3A97-92F4-4CC4-05D9736A7C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51231-B8D0-BC4D-B23F-0648F3A3FC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431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A96DBC3-0735-1D87-8E1E-4E7B97083F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C9ED9-9853-D747-94D2-0DE655416D2F}" type="datetimeFigureOut">
              <a:rPr lang="en-US" smtClean="0"/>
              <a:t>9/16/24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174C2B-1751-231E-7657-05A48B7905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BDEBC1-7AC7-987C-8DBE-9E3F523E14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51231-B8D0-BC4D-B23F-0648F3A3FC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1998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34E158-C777-9C7B-8B8E-E2118C19FA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EAEA9B-78F0-8F91-C71A-558607402A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F3D395-2B4A-7D5C-DB61-28A9230355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DC864E-9F7C-EF68-2667-E2AA4E994D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C9ED9-9853-D747-94D2-0DE655416D2F}" type="datetimeFigureOut">
              <a:rPr lang="en-US" smtClean="0"/>
              <a:t>9/16/24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1B0409-B9F0-FDFC-510E-A4E9041A4A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D9C6DB-B1B2-5E81-590F-1816C7E17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51231-B8D0-BC4D-B23F-0648F3A3FC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6377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EBC80-A269-CC94-0D65-B9C2B6BB1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C7AAAAB-D846-CDA4-D5F7-47635CDF379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D1055E-855A-B5BA-81E6-CA936D39D2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548815-07FA-735A-6FBA-6FCC610D3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C9ED9-9853-D747-94D2-0DE655416D2F}" type="datetimeFigureOut">
              <a:rPr lang="en-US" smtClean="0"/>
              <a:t>9/16/24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39312B-3F74-AAC5-8C5C-680B76F90F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977C6B-20D6-EDC7-5254-40303341E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51231-B8D0-BC4D-B23F-0648F3A3FC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3276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5BB2069-A493-1FA7-2B75-529458FF07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752EDD-B60E-7A06-BDD0-D330693EE5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E856A1-4ADD-F537-D276-A2A6B09891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09C9ED9-9853-D747-94D2-0DE655416D2F}" type="datetimeFigureOut">
              <a:rPr lang="en-US" smtClean="0"/>
              <a:t>9/16/24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55B03D-A7C7-8471-2504-83029FFAC7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897958-8A48-31F8-59A3-E40855E038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F751231-B8D0-BC4D-B23F-0648F3A3FC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136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emf"/><Relationship Id="rId4" Type="http://schemas.openxmlformats.org/officeDocument/2006/relationships/image" Target="../media/image15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emf"/><Relationship Id="rId3" Type="http://schemas.openxmlformats.org/officeDocument/2006/relationships/image" Target="../media/image23.emf"/><Relationship Id="rId7" Type="http://schemas.openxmlformats.org/officeDocument/2006/relationships/image" Target="../media/image27.em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emf"/><Relationship Id="rId5" Type="http://schemas.openxmlformats.org/officeDocument/2006/relationships/image" Target="../media/image25.emf"/><Relationship Id="rId4" Type="http://schemas.openxmlformats.org/officeDocument/2006/relationships/image" Target="../media/image24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7" Type="http://schemas.openxmlformats.org/officeDocument/2006/relationships/image" Target="../media/image33.emf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28.emf"/><Relationship Id="rId4" Type="http://schemas.openxmlformats.org/officeDocument/2006/relationships/image" Target="../media/image31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7" Type="http://schemas.openxmlformats.org/officeDocument/2006/relationships/image" Target="../media/image38.emf"/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gif"/><Relationship Id="rId5" Type="http://schemas.openxmlformats.org/officeDocument/2006/relationships/image" Target="../media/image16.emf"/><Relationship Id="rId4" Type="http://schemas.openxmlformats.org/officeDocument/2006/relationships/image" Target="../media/image36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hyperlink" Target="https://ngwa.onlinelibrary.wiley.com/doi/10.1111/gwat.13433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7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emf"/><Relationship Id="rId5" Type="http://schemas.openxmlformats.org/officeDocument/2006/relationships/image" Target="../media/image11.emf"/><Relationship Id="rId4" Type="http://schemas.openxmlformats.org/officeDocument/2006/relationships/image" Target="../media/image10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E0B428-7953-9898-4533-204DE3BDEA9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 little </a:t>
            </a:r>
            <a:r>
              <a:rPr lang="en-US" dirty="0" err="1"/>
              <a:t>maths</a:t>
            </a:r>
            <a:r>
              <a:rPr lang="en-US" dirty="0"/>
              <a:t> journey behind the GLM algorithm</a:t>
            </a:r>
          </a:p>
        </p:txBody>
      </p:sp>
    </p:spTree>
    <p:extLst>
      <p:ext uri="{BB962C8B-B14F-4D97-AF65-F5344CB8AC3E}">
        <p14:creationId xmlns:p14="http://schemas.microsoft.com/office/powerpoint/2010/main" val="33516346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A721AFBE-5F70-25B6-54B5-FBC66BD9A5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5275" y="6224775"/>
            <a:ext cx="5308654" cy="426686"/>
          </a:xfrm>
          <a:prstGeom prst="rect">
            <a:avLst/>
          </a:prstGeom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7A708B83-A96A-1F61-8DD6-1DBC6C9BF3FB}"/>
              </a:ext>
            </a:extLst>
          </p:cNvPr>
          <p:cNvGrpSpPr/>
          <p:nvPr/>
        </p:nvGrpSpPr>
        <p:grpSpPr>
          <a:xfrm>
            <a:off x="70414" y="0"/>
            <a:ext cx="3988471" cy="4285689"/>
            <a:chOff x="58869" y="698599"/>
            <a:chExt cx="3296257" cy="3541892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5D4304F5-8490-55E9-3350-4BC900C320C9}"/>
                </a:ext>
              </a:extLst>
            </p:cNvPr>
            <p:cNvGrpSpPr/>
            <p:nvPr/>
          </p:nvGrpSpPr>
          <p:grpSpPr>
            <a:xfrm>
              <a:off x="183624" y="698599"/>
              <a:ext cx="3046748" cy="3053917"/>
              <a:chOff x="425450" y="250666"/>
              <a:chExt cx="3351423" cy="3359309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CC339B24-CC6A-3BAB-827B-A7D0B66CDF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25450" y="250666"/>
                <a:ext cx="3351423" cy="3359309"/>
              </a:xfrm>
              <a:prstGeom prst="rect">
                <a:avLst/>
              </a:prstGeom>
            </p:spPr>
          </p:pic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824FF57B-06AA-8662-825B-1AA3A430A2BC}"/>
                  </a:ext>
                </a:extLst>
              </p:cNvPr>
              <p:cNvSpPr/>
              <p:nvPr/>
            </p:nvSpPr>
            <p:spPr>
              <a:xfrm>
                <a:off x="1036948" y="250666"/>
                <a:ext cx="263951" cy="28666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7DD7E826-C0DB-1B1C-B530-B013E6EEEC1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869" y="3876341"/>
              <a:ext cx="3296257" cy="364150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9959D9F6-B745-6A7E-B144-EF8FE20012E7}"/>
              </a:ext>
            </a:extLst>
          </p:cNvPr>
          <p:cNvGrpSpPr/>
          <p:nvPr/>
        </p:nvGrpSpPr>
        <p:grpSpPr>
          <a:xfrm>
            <a:off x="4810946" y="5636343"/>
            <a:ext cx="2570107" cy="486179"/>
            <a:chOff x="3962763" y="4819069"/>
            <a:chExt cx="2336461" cy="441982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E8CC9145-7B68-EAA4-197B-595824B9160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51587"/>
            <a:stretch/>
          </p:blipFill>
          <p:spPr>
            <a:xfrm>
              <a:off x="3962763" y="4876672"/>
              <a:ext cx="2336461" cy="273269"/>
            </a:xfrm>
            <a:prstGeom prst="rect">
              <a:avLst/>
            </a:prstGeom>
          </p:spPr>
        </p:pic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59C93B88-4536-49C3-BB42-8CAA5D4D3C4C}"/>
                </a:ext>
              </a:extLst>
            </p:cNvPr>
            <p:cNvCxnSpPr>
              <a:cxnSpLocks/>
            </p:cNvCxnSpPr>
            <p:nvPr/>
          </p:nvCxnSpPr>
          <p:spPr>
            <a:xfrm>
              <a:off x="4138367" y="4819069"/>
              <a:ext cx="584462" cy="41369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4B511C58-1444-3AA2-CD2F-48D459ABE8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47794" y="4819072"/>
              <a:ext cx="584462" cy="44197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A01E3309-4400-C46C-7983-EB9BE33783C2}"/>
              </a:ext>
            </a:extLst>
          </p:cNvPr>
          <p:cNvGrpSpPr/>
          <p:nvPr/>
        </p:nvGrpSpPr>
        <p:grpSpPr>
          <a:xfrm>
            <a:off x="4597504" y="33226"/>
            <a:ext cx="3686565" cy="6110872"/>
            <a:chOff x="4597504" y="33226"/>
            <a:chExt cx="3686565" cy="6110872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1F1CD79D-6798-2092-9B3E-AE3FD52BA150}"/>
                </a:ext>
              </a:extLst>
            </p:cNvPr>
            <p:cNvGrpSpPr/>
            <p:nvPr/>
          </p:nvGrpSpPr>
          <p:grpSpPr>
            <a:xfrm>
              <a:off x="4597504" y="33226"/>
              <a:ext cx="3686565" cy="3695238"/>
              <a:chOff x="4420289" y="1749346"/>
              <a:chExt cx="3351423" cy="3359309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95C01978-1D79-E3FB-AB4F-E4CEEF4463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420289" y="1749346"/>
                <a:ext cx="3351423" cy="3359309"/>
              </a:xfrm>
              <a:prstGeom prst="rect">
                <a:avLst/>
              </a:prstGeom>
            </p:spPr>
          </p:pic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B95E25A2-9411-150C-F582-1DF3C2E076CA}"/>
                  </a:ext>
                </a:extLst>
              </p:cNvPr>
              <p:cNvSpPr/>
              <p:nvPr/>
            </p:nvSpPr>
            <p:spPr>
              <a:xfrm>
                <a:off x="4969498" y="1788807"/>
                <a:ext cx="263951" cy="28666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B11035D8-F43E-731B-A20F-2C083B120AE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48414"/>
            <a:stretch/>
          </p:blipFill>
          <p:spPr>
            <a:xfrm>
              <a:off x="4885718" y="5264767"/>
              <a:ext cx="2738548" cy="300595"/>
            </a:xfrm>
            <a:prstGeom prst="rect">
              <a:avLst/>
            </a:prstGeom>
          </p:spPr>
        </p:pic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5A2B955-B62B-2AE2-9B11-789BCAD97D3B}"/>
                </a:ext>
              </a:extLst>
            </p:cNvPr>
            <p:cNvSpPr/>
            <p:nvPr/>
          </p:nvSpPr>
          <p:spPr>
            <a:xfrm>
              <a:off x="4774437" y="5206415"/>
              <a:ext cx="2961111" cy="937683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6649C131-B38A-ADC0-B4E1-48A63582BC8B}"/>
                </a:ext>
              </a:extLst>
            </p:cNvPr>
            <p:cNvSpPr txBox="1"/>
            <p:nvPr/>
          </p:nvSpPr>
          <p:spPr>
            <a:xfrm>
              <a:off x="5182924" y="3715479"/>
              <a:ext cx="2602601" cy="18992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Knocks out the</a:t>
              </a:r>
            </a:p>
            <a:p>
              <a:r>
                <a:rPr lang="en-US" sz="2400" dirty="0"/>
                <a:t>Curvature. </a:t>
              </a:r>
            </a:p>
            <a:p>
              <a:r>
                <a:rPr lang="en-US" sz="2400" dirty="0"/>
                <a:t>All gradient.</a:t>
              </a:r>
            </a:p>
            <a:p>
              <a:r>
                <a:rPr lang="en-US" sz="2400" dirty="0"/>
                <a:t>Small steps.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5955D04D-017D-88FB-644F-745E0E9825C5}"/>
              </a:ext>
            </a:extLst>
          </p:cNvPr>
          <p:cNvGrpSpPr/>
          <p:nvPr/>
        </p:nvGrpSpPr>
        <p:grpSpPr>
          <a:xfrm>
            <a:off x="8434614" y="107447"/>
            <a:ext cx="3686565" cy="4888386"/>
            <a:chOff x="6421493" y="721847"/>
            <a:chExt cx="3046748" cy="4039988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D65EC337-74C1-3E99-2405-03415BCC6CE4}"/>
                </a:ext>
              </a:extLst>
            </p:cNvPr>
            <p:cNvGrpSpPr/>
            <p:nvPr/>
          </p:nvGrpSpPr>
          <p:grpSpPr>
            <a:xfrm>
              <a:off x="6421493" y="721847"/>
              <a:ext cx="3046748" cy="3053917"/>
              <a:chOff x="8186495" y="537328"/>
              <a:chExt cx="3351423" cy="3359309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C2680D25-0F7E-03E4-3CF4-6173F67908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186495" y="537328"/>
                <a:ext cx="3351423" cy="3359309"/>
              </a:xfrm>
              <a:prstGeom prst="rect">
                <a:avLst/>
              </a:prstGeom>
            </p:spPr>
          </p:pic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B0EDE4B4-69CA-7421-2C3B-F51C4203CA57}"/>
                  </a:ext>
                </a:extLst>
              </p:cNvPr>
              <p:cNvSpPr/>
              <p:nvPr/>
            </p:nvSpPr>
            <p:spPr>
              <a:xfrm>
                <a:off x="8608243" y="619883"/>
                <a:ext cx="263951" cy="28666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F92683D-5D96-F15E-7795-CABCF5B8DB0D}"/>
                </a:ext>
              </a:extLst>
            </p:cNvPr>
            <p:cNvSpPr txBox="1"/>
            <p:nvPr/>
          </p:nvSpPr>
          <p:spPr>
            <a:xfrm>
              <a:off x="6924877" y="3769828"/>
              <a:ext cx="1905480" cy="9920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Nice balance.</a:t>
              </a:r>
            </a:p>
            <a:p>
              <a:r>
                <a:rPr lang="en-US" sz="2400" dirty="0"/>
                <a:t>Happy medium.</a:t>
              </a:r>
            </a:p>
            <a:p>
              <a:r>
                <a:rPr lang="en-US" sz="2400" dirty="0"/>
                <a:t>World peace.</a:t>
              </a:r>
            </a:p>
          </p:txBody>
        </p:sp>
      </p:grp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DE519F8E-E03E-FC9B-0616-4756A2588A09}"/>
              </a:ext>
            </a:extLst>
          </p:cNvPr>
          <p:cNvCxnSpPr>
            <a:cxnSpLocks/>
          </p:cNvCxnSpPr>
          <p:nvPr/>
        </p:nvCxnSpPr>
        <p:spPr>
          <a:xfrm>
            <a:off x="4775177" y="6224772"/>
            <a:ext cx="642908" cy="45506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8EB032DD-223E-C541-6E51-FC9897839447}"/>
              </a:ext>
            </a:extLst>
          </p:cNvPr>
          <p:cNvCxnSpPr>
            <a:cxnSpLocks/>
          </p:cNvCxnSpPr>
          <p:nvPr/>
        </p:nvCxnSpPr>
        <p:spPr>
          <a:xfrm flipH="1">
            <a:off x="4785547" y="6224775"/>
            <a:ext cx="642908" cy="48617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3083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A721AFBE-5F70-25B6-54B5-FBC66BD9A5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5275" y="6224775"/>
            <a:ext cx="5308654" cy="42668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910321D-4A40-73C7-47DE-6A76A3154AC7}"/>
              </a:ext>
            </a:extLst>
          </p:cNvPr>
          <p:cNvSpPr txBox="1"/>
          <p:nvPr/>
        </p:nvSpPr>
        <p:spPr>
          <a:xfrm>
            <a:off x="1341454" y="240130"/>
            <a:ext cx="1065461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Sweet! So lambda is useful. What’s the right value?</a:t>
            </a:r>
          </a:p>
          <a:p>
            <a:pPr algn="ctr"/>
            <a:r>
              <a:rPr lang="en-US" sz="2800" dirty="0"/>
              <a:t>We need heuristics – basically smart grid search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F0F1D2-0C43-BCFE-2D8E-436B1CAD6605}"/>
              </a:ext>
            </a:extLst>
          </p:cNvPr>
          <p:cNvSpPr txBox="1"/>
          <p:nvPr/>
        </p:nvSpPr>
        <p:spPr>
          <a:xfrm>
            <a:off x="853396" y="4210188"/>
            <a:ext cx="1018227" cy="10926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500" dirty="0"/>
              <a:t>🤷‍♂️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686ACA89-AF25-A005-B122-4A25C6CAC963}"/>
              </a:ext>
            </a:extLst>
          </p:cNvPr>
          <p:cNvGrpSpPr/>
          <p:nvPr/>
        </p:nvGrpSpPr>
        <p:grpSpPr>
          <a:xfrm>
            <a:off x="195927" y="675140"/>
            <a:ext cx="2289067" cy="2294452"/>
            <a:chOff x="195927" y="675140"/>
            <a:chExt cx="2289067" cy="2294452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D65FB307-33CB-24CD-372A-A4E56592B21E}"/>
                </a:ext>
              </a:extLst>
            </p:cNvPr>
            <p:cNvGrpSpPr/>
            <p:nvPr/>
          </p:nvGrpSpPr>
          <p:grpSpPr>
            <a:xfrm>
              <a:off x="195927" y="675140"/>
              <a:ext cx="2289067" cy="2294452"/>
              <a:chOff x="195927" y="675140"/>
              <a:chExt cx="2289067" cy="2294452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7D8ABC88-9797-4031-31D8-D043A0184F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5927" y="675140"/>
                <a:ext cx="2289067" cy="2294452"/>
              </a:xfrm>
              <a:prstGeom prst="rect">
                <a:avLst/>
              </a:prstGeom>
            </p:spPr>
          </p:pic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802836D2-C27A-E9CE-47E8-0940A40C3A17}"/>
                  </a:ext>
                </a:extLst>
              </p:cNvPr>
              <p:cNvSpPr/>
              <p:nvPr/>
            </p:nvSpPr>
            <p:spPr>
              <a:xfrm>
                <a:off x="682942" y="729759"/>
                <a:ext cx="136113" cy="16559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BD79150E-6F5C-00D1-BC7A-1B026D670A2B}"/>
                </a:ext>
              </a:extLst>
            </p:cNvPr>
            <p:cNvSpPr/>
            <p:nvPr/>
          </p:nvSpPr>
          <p:spPr>
            <a:xfrm>
              <a:off x="1952786" y="895350"/>
              <a:ext cx="532208" cy="18478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E9D296F8-F4BD-6861-EB16-271B1C16BA68}"/>
              </a:ext>
            </a:extLst>
          </p:cNvPr>
          <p:cNvGrpSpPr/>
          <p:nvPr/>
        </p:nvGrpSpPr>
        <p:grpSpPr>
          <a:xfrm>
            <a:off x="1952786" y="2027388"/>
            <a:ext cx="2289067" cy="2294451"/>
            <a:chOff x="2360741" y="1948912"/>
            <a:chExt cx="2289067" cy="2294451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30A6E68C-5730-4126-893D-1F31ADF67334}"/>
                </a:ext>
              </a:extLst>
            </p:cNvPr>
            <p:cNvGrpSpPr/>
            <p:nvPr/>
          </p:nvGrpSpPr>
          <p:grpSpPr>
            <a:xfrm>
              <a:off x="2360741" y="1948912"/>
              <a:ext cx="2289067" cy="2294451"/>
              <a:chOff x="1216208" y="2969592"/>
              <a:chExt cx="2289067" cy="2294451"/>
            </a:xfrm>
          </p:grpSpPr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6650A682-C825-32C5-0D4B-0CD21D9FF6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16208" y="2969592"/>
                <a:ext cx="2289067" cy="2294451"/>
              </a:xfrm>
              <a:prstGeom prst="rect">
                <a:avLst/>
              </a:prstGeom>
            </p:spPr>
          </p:pic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62F30263-A61F-934E-B2D0-0F78742A8807}"/>
                  </a:ext>
                </a:extLst>
              </p:cNvPr>
              <p:cNvSpPr/>
              <p:nvPr/>
            </p:nvSpPr>
            <p:spPr>
              <a:xfrm>
                <a:off x="1661409" y="2969592"/>
                <a:ext cx="136113" cy="16559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B9438172-FD01-C04F-F3BE-0929AB5280D8}"/>
                </a:ext>
              </a:extLst>
            </p:cNvPr>
            <p:cNvSpPr/>
            <p:nvPr/>
          </p:nvSpPr>
          <p:spPr>
            <a:xfrm>
              <a:off x="4076104" y="2172212"/>
              <a:ext cx="532208" cy="18478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D2E195DD-E220-66B4-6A61-60FA0C9DCB0C}"/>
              </a:ext>
            </a:extLst>
          </p:cNvPr>
          <p:cNvGrpSpPr/>
          <p:nvPr/>
        </p:nvGrpSpPr>
        <p:grpSpPr>
          <a:xfrm>
            <a:off x="3704214" y="3062962"/>
            <a:ext cx="2322920" cy="2294453"/>
            <a:chOff x="3704214" y="3062962"/>
            <a:chExt cx="2322920" cy="2294453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AC14AEF1-2C0B-46DD-D831-3FAE843F944C}"/>
                </a:ext>
              </a:extLst>
            </p:cNvPr>
            <p:cNvGrpSpPr/>
            <p:nvPr/>
          </p:nvGrpSpPr>
          <p:grpSpPr>
            <a:xfrm>
              <a:off x="3704214" y="3062962"/>
              <a:ext cx="2289067" cy="2294453"/>
              <a:chOff x="9133363" y="2281773"/>
              <a:chExt cx="2289067" cy="2294453"/>
            </a:xfrm>
          </p:grpSpPr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92927C29-D71A-DD17-ABE1-B72CE0C571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133363" y="2281773"/>
                <a:ext cx="2289067" cy="2294453"/>
              </a:xfrm>
              <a:prstGeom prst="rect">
                <a:avLst/>
              </a:prstGeom>
            </p:spPr>
          </p:pic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C0BB8A42-33B3-B3DC-0DA5-8FAD89F766D4}"/>
                  </a:ext>
                </a:extLst>
              </p:cNvPr>
              <p:cNvSpPr/>
              <p:nvPr/>
            </p:nvSpPr>
            <p:spPr>
              <a:xfrm>
                <a:off x="9477491" y="2325591"/>
                <a:ext cx="136113" cy="16559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84CBAC91-6336-63C9-A51E-C10C774B4970}"/>
                </a:ext>
              </a:extLst>
            </p:cNvPr>
            <p:cNvSpPr/>
            <p:nvPr/>
          </p:nvSpPr>
          <p:spPr>
            <a:xfrm>
              <a:off x="5494926" y="3272371"/>
              <a:ext cx="532208" cy="18478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2055E360-5498-9419-77CD-B287C0CD5CF0}"/>
              </a:ext>
            </a:extLst>
          </p:cNvPr>
          <p:cNvGrpSpPr/>
          <p:nvPr/>
        </p:nvGrpSpPr>
        <p:grpSpPr>
          <a:xfrm>
            <a:off x="5587474" y="1306411"/>
            <a:ext cx="4460744" cy="4918364"/>
            <a:chOff x="3865627" y="1657001"/>
            <a:chExt cx="4460744" cy="447124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A72F74C-A4F5-D84B-3918-1C80A5815C9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865627" y="1657001"/>
              <a:ext cx="4460744" cy="4471240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C14352B-BE05-9910-95B0-1FB77AFD58D4}"/>
                </a:ext>
              </a:extLst>
            </p:cNvPr>
            <p:cNvSpPr/>
            <p:nvPr/>
          </p:nvSpPr>
          <p:spPr>
            <a:xfrm>
              <a:off x="3981450" y="1714500"/>
              <a:ext cx="419100" cy="3429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07784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457C5B-DE1B-F7EC-F72F-9C34B7FCD3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177765"/>
            <a:ext cx="10515600" cy="299919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Cool, but this was all about a deterministic approach and the cool kids keep talking about ensembles.</a:t>
            </a:r>
          </a:p>
        </p:txBody>
      </p:sp>
    </p:spTree>
    <p:extLst>
      <p:ext uri="{BB962C8B-B14F-4D97-AF65-F5344CB8AC3E}">
        <p14:creationId xmlns:p14="http://schemas.microsoft.com/office/powerpoint/2010/main" val="39506808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 descr="A blue and red dotted line on a black background&#10;&#10;Description automatically generated">
            <a:extLst>
              <a:ext uri="{FF2B5EF4-FFF2-40B4-BE49-F238E27FC236}">
                <a16:creationId xmlns:a16="http://schemas.microsoft.com/office/drawing/2014/main" id="{B6356F46-F2B0-AB13-42D8-10D2F00372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8116" y="384361"/>
            <a:ext cx="8553272" cy="641495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25019C1-F861-2630-533E-15F0D6B5A2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46667"/>
            <a:ext cx="10515600" cy="1325563"/>
          </a:xfrm>
        </p:spPr>
        <p:txBody>
          <a:bodyPr/>
          <a:lstStyle/>
          <a:p>
            <a:r>
              <a:rPr lang="en-US" dirty="0"/>
              <a:t>First let’s go back to the gradients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4C2346B-1C6F-A89E-C0E8-3DBD56DA19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0253" y="3426483"/>
            <a:ext cx="237490" cy="33528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248BA2B-C9C9-044D-32A5-4179C94E04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3183" y="6368434"/>
            <a:ext cx="293370" cy="46101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BD1DC49-DEE5-E190-EA8E-D15E6FA069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0507" y="4790128"/>
            <a:ext cx="3391641" cy="728639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A2802D49-97B7-F2EF-5078-F6AE4099DEB4}"/>
              </a:ext>
            </a:extLst>
          </p:cNvPr>
          <p:cNvGrpSpPr/>
          <p:nvPr/>
        </p:nvGrpSpPr>
        <p:grpSpPr>
          <a:xfrm>
            <a:off x="3542112" y="2593802"/>
            <a:ext cx="1288129" cy="991370"/>
            <a:chOff x="3542112" y="2593802"/>
            <a:chExt cx="1288129" cy="99137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B106D3E-4717-9047-E3AD-844283401EE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542112" y="2593802"/>
              <a:ext cx="1288129" cy="353043"/>
            </a:xfrm>
            <a:prstGeom prst="rect">
              <a:avLst/>
            </a:prstGeom>
          </p:spPr>
        </p:pic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1BE5E4BE-282F-894B-219E-928E48EC21FF}"/>
                </a:ext>
              </a:extLst>
            </p:cNvPr>
            <p:cNvCxnSpPr/>
            <p:nvPr/>
          </p:nvCxnSpPr>
          <p:spPr>
            <a:xfrm>
              <a:off x="4186177" y="3041964"/>
              <a:ext cx="322449" cy="54320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CA3D89E-5F25-E547-9C6D-716F3A77E6C6}"/>
              </a:ext>
            </a:extLst>
          </p:cNvPr>
          <p:cNvGrpSpPr/>
          <p:nvPr/>
        </p:nvGrpSpPr>
        <p:grpSpPr>
          <a:xfrm>
            <a:off x="5446705" y="3207077"/>
            <a:ext cx="3110594" cy="912576"/>
            <a:chOff x="5463218" y="3232129"/>
            <a:chExt cx="3110594" cy="91257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9F24CF9-9D4C-2A3F-C8F2-8D06521943E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463218" y="3232129"/>
              <a:ext cx="3110594" cy="353043"/>
            </a:xfrm>
            <a:prstGeom prst="rect">
              <a:avLst/>
            </a:prstGeom>
          </p:spPr>
        </p:pic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02D91F72-C952-8A0F-16E5-3EBA6D0C1F3E}"/>
                </a:ext>
              </a:extLst>
            </p:cNvPr>
            <p:cNvCxnSpPr>
              <a:cxnSpLocks/>
              <a:stCxn id="8" idx="2"/>
            </p:cNvCxnSpPr>
            <p:nvPr/>
          </p:nvCxnSpPr>
          <p:spPr>
            <a:xfrm flipH="1">
              <a:off x="6717938" y="3585172"/>
              <a:ext cx="300577" cy="55953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FF81CF41-4281-1CC0-50FE-41B3D32A5C6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56698" y="3273548"/>
            <a:ext cx="1773802" cy="871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140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1F84A9-04E7-33E6-8616-4A86B13898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A dotted line with a triangle and a red dot&#10;&#10;Description automatically generated">
            <a:extLst>
              <a:ext uri="{FF2B5EF4-FFF2-40B4-BE49-F238E27FC236}">
                <a16:creationId xmlns:a16="http://schemas.microsoft.com/office/drawing/2014/main" id="{A1026CC2-E9BD-52A8-F72D-99AE64AA00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2891" y="281519"/>
            <a:ext cx="8553272" cy="641495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ED5DB0-D59B-25F7-3698-3AFAFBC6E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51"/>
            <a:ext cx="10515600" cy="1325563"/>
          </a:xfrm>
        </p:spPr>
        <p:txBody>
          <a:bodyPr/>
          <a:lstStyle/>
          <a:p>
            <a:r>
              <a:rPr lang="en-US" dirty="0"/>
              <a:t>We can approximate this from the ensemble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088E350-C1E8-195F-68C9-1BFC991923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2827" y="6277374"/>
            <a:ext cx="266700" cy="4191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2048F99-6B94-56A6-8324-4076D232D9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7901" y="3429000"/>
            <a:ext cx="215900" cy="3048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65ED3ED-8A9C-931F-CD78-45AF1DB36D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2563" y="1218953"/>
            <a:ext cx="1612547" cy="791961"/>
          </a:xfrm>
          <a:prstGeom prst="rect">
            <a:avLst/>
          </a:prstGeom>
        </p:spPr>
      </p:pic>
      <p:pic>
        <p:nvPicPr>
          <p:cNvPr id="25" name="Picture 24" descr="A line of dots and lines in a black background&#10;&#10;Description automatically generated">
            <a:extLst>
              <a:ext uri="{FF2B5EF4-FFF2-40B4-BE49-F238E27FC236}">
                <a16:creationId xmlns:a16="http://schemas.microsoft.com/office/drawing/2014/main" id="{206782B1-B2D7-C893-91F3-07A7B6FE0E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92891" y="271626"/>
            <a:ext cx="8553272" cy="641495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C02E141-D7DB-8756-8ECA-774634273C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0680" y="1341807"/>
            <a:ext cx="3091510" cy="715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182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707E09-D23E-581A-E293-05FD9F170D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56E6C9-3E51-E451-0A43-8D35D7F36C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51"/>
            <a:ext cx="10515600" cy="1325563"/>
          </a:xfrm>
        </p:spPr>
        <p:txBody>
          <a:bodyPr/>
          <a:lstStyle/>
          <a:p>
            <a:r>
              <a:rPr lang="en-US" dirty="0"/>
              <a:t>So … the </a:t>
            </a:r>
            <a:r>
              <a:rPr lang="en-US" dirty="0" err="1"/>
              <a:t>maths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B209D3-CB4C-2759-C325-29DE6B82A0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0340" y="1443333"/>
            <a:ext cx="3278875" cy="78935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B8E590E-889D-475A-BF6E-4F045AF418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3236" y="1443333"/>
            <a:ext cx="2324705" cy="78935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548D4ED-1306-A023-3788-588E06754D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379767"/>
            <a:ext cx="10345064" cy="75572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6A7264A-5463-8D0F-D182-304761120D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30" y="5445798"/>
            <a:ext cx="9404604" cy="75590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838F1A5-E726-59C9-4C13-6C817AE24E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29727" y="4442176"/>
            <a:ext cx="2474871" cy="1856154"/>
          </a:xfrm>
          <a:prstGeom prst="rect">
            <a:avLst/>
          </a:prstGeom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E6C83A20-FF72-36BE-E94F-DA69BF84A520}"/>
              </a:ext>
            </a:extLst>
          </p:cNvPr>
          <p:cNvGrpSpPr/>
          <p:nvPr/>
        </p:nvGrpSpPr>
        <p:grpSpPr>
          <a:xfrm>
            <a:off x="3457904" y="908844"/>
            <a:ext cx="6769549" cy="954107"/>
            <a:chOff x="3457904" y="908844"/>
            <a:chExt cx="6769549" cy="954107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0EAD698-62BD-EF0A-7E0F-EB18FFD39AF8}"/>
                </a:ext>
              </a:extLst>
            </p:cNvPr>
            <p:cNvSpPr txBox="1"/>
            <p:nvPr/>
          </p:nvSpPr>
          <p:spPr>
            <a:xfrm>
              <a:off x="5519726" y="908844"/>
              <a:ext cx="2287678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dirty="0"/>
                <a:t>Center on the</a:t>
              </a:r>
            </a:p>
            <a:p>
              <a:pPr algn="ctr"/>
              <a:r>
                <a:rPr lang="en-US" sz="2800" dirty="0"/>
                <a:t>means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A0E78909-2B01-0C59-8BE2-106AB36374BD}"/>
                </a:ext>
              </a:extLst>
            </p:cNvPr>
            <p:cNvSpPr/>
            <p:nvPr/>
          </p:nvSpPr>
          <p:spPr>
            <a:xfrm>
              <a:off x="3457904" y="1209272"/>
              <a:ext cx="1241312" cy="649357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FB95FAEF-6366-C583-9199-BBA170BDFA9A}"/>
                </a:ext>
              </a:extLst>
            </p:cNvPr>
            <p:cNvCxnSpPr>
              <a:cxnSpLocks/>
              <a:stCxn id="17" idx="1"/>
            </p:cNvCxnSpPr>
            <p:nvPr/>
          </p:nvCxnSpPr>
          <p:spPr>
            <a:xfrm flipH="1">
              <a:off x="4699216" y="1385898"/>
              <a:ext cx="82051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0C3EA0DF-0278-08CB-5B11-96494471DBE7}"/>
                </a:ext>
              </a:extLst>
            </p:cNvPr>
            <p:cNvSpPr/>
            <p:nvPr/>
          </p:nvSpPr>
          <p:spPr>
            <a:xfrm>
              <a:off x="9380741" y="1209272"/>
              <a:ext cx="846712" cy="649357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6DEFDCBF-D4EE-D11D-23A6-1A0118DA2D07}"/>
                </a:ext>
              </a:extLst>
            </p:cNvPr>
            <p:cNvCxnSpPr>
              <a:cxnSpLocks/>
              <a:stCxn id="17" idx="3"/>
            </p:cNvCxnSpPr>
            <p:nvPr/>
          </p:nvCxnSpPr>
          <p:spPr>
            <a:xfrm>
              <a:off x="7807404" y="1385898"/>
              <a:ext cx="157333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ECD9156-2A13-C386-2784-2FDA659269C9}"/>
              </a:ext>
            </a:extLst>
          </p:cNvPr>
          <p:cNvGrpSpPr/>
          <p:nvPr/>
        </p:nvGrpSpPr>
        <p:grpSpPr>
          <a:xfrm>
            <a:off x="439063" y="2397003"/>
            <a:ext cx="7220821" cy="954107"/>
            <a:chOff x="439063" y="2397003"/>
            <a:chExt cx="7220821" cy="95410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589A69D-DCE5-C7E0-9117-55CCAF9C6ED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532116" y="2559577"/>
              <a:ext cx="3127768" cy="493305"/>
            </a:xfrm>
            <a:prstGeom prst="rect">
              <a:avLst/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7E00EED-5D22-6900-B091-A6903988A777}"/>
                </a:ext>
              </a:extLst>
            </p:cNvPr>
            <p:cNvSpPr txBox="1"/>
            <p:nvPr/>
          </p:nvSpPr>
          <p:spPr>
            <a:xfrm>
              <a:off x="439063" y="2397003"/>
              <a:ext cx="3097323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dirty="0"/>
                <a:t>Calculate the</a:t>
              </a:r>
            </a:p>
            <a:p>
              <a:pPr algn="ctr"/>
              <a:r>
                <a:rPr lang="en-US" sz="2800" dirty="0"/>
                <a:t>Empirical Jacobian</a:t>
              </a: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051D4C44-AFCE-70D7-4B6E-C88899FF6FBE}"/>
                </a:ext>
              </a:extLst>
            </p:cNvPr>
            <p:cNvCxnSpPr>
              <a:cxnSpLocks/>
            </p:cNvCxnSpPr>
            <p:nvPr/>
          </p:nvCxnSpPr>
          <p:spPr>
            <a:xfrm>
              <a:off x="3125878" y="2874056"/>
              <a:ext cx="125693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D625265D-ED16-789F-5597-B0B44778C292}"/>
              </a:ext>
            </a:extLst>
          </p:cNvPr>
          <p:cNvGrpSpPr/>
          <p:nvPr/>
        </p:nvGrpSpPr>
        <p:grpSpPr>
          <a:xfrm>
            <a:off x="439063" y="3432952"/>
            <a:ext cx="1967270" cy="2715475"/>
            <a:chOff x="439063" y="3432952"/>
            <a:chExt cx="1967270" cy="2715475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C6D66394-7E3E-492C-BB3E-E1C494C82741}"/>
                </a:ext>
              </a:extLst>
            </p:cNvPr>
            <p:cNvSpPr/>
            <p:nvPr/>
          </p:nvSpPr>
          <p:spPr>
            <a:xfrm>
              <a:off x="1052597" y="3432952"/>
              <a:ext cx="611813" cy="649357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CA906FD1-D4B7-2C5F-112F-248CCEFB4519}"/>
                </a:ext>
              </a:extLst>
            </p:cNvPr>
            <p:cNvSpPr/>
            <p:nvPr/>
          </p:nvSpPr>
          <p:spPr>
            <a:xfrm>
              <a:off x="1260417" y="5499070"/>
              <a:ext cx="519094" cy="649357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70CC8379-154E-1F9F-41A7-B125D9403DC3}"/>
                </a:ext>
              </a:extLst>
            </p:cNvPr>
            <p:cNvSpPr txBox="1"/>
            <p:nvPr/>
          </p:nvSpPr>
          <p:spPr>
            <a:xfrm>
              <a:off x="439063" y="4288150"/>
              <a:ext cx="1967270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dirty="0"/>
                <a:t>Previous</a:t>
              </a:r>
            </a:p>
            <a:p>
              <a:pPr algn="ctr"/>
              <a:r>
                <a:rPr lang="en-US" sz="2800" dirty="0"/>
                <a:t>parameters</a:t>
              </a:r>
            </a:p>
          </p:txBody>
        </p: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821886F6-C64D-1BA7-924A-CBDA35519ADD}"/>
                </a:ext>
              </a:extLst>
            </p:cNvPr>
            <p:cNvCxnSpPr>
              <a:cxnSpLocks/>
              <a:stCxn id="58" idx="0"/>
              <a:endCxn id="52" idx="2"/>
            </p:cNvCxnSpPr>
            <p:nvPr/>
          </p:nvCxnSpPr>
          <p:spPr>
            <a:xfrm flipH="1" flipV="1">
              <a:off x="1358504" y="4082309"/>
              <a:ext cx="64194" cy="20584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28480F04-5DB1-62A4-BFFB-E3602BFE5492}"/>
                </a:ext>
              </a:extLst>
            </p:cNvPr>
            <p:cNvCxnSpPr>
              <a:cxnSpLocks/>
              <a:stCxn id="58" idx="2"/>
              <a:endCxn id="55" idx="0"/>
            </p:cNvCxnSpPr>
            <p:nvPr/>
          </p:nvCxnSpPr>
          <p:spPr>
            <a:xfrm>
              <a:off x="1422698" y="5242257"/>
              <a:ext cx="97266" cy="25681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A51BF752-0555-313D-019F-F64656C877E4}"/>
              </a:ext>
            </a:extLst>
          </p:cNvPr>
          <p:cNvGrpSpPr/>
          <p:nvPr/>
        </p:nvGrpSpPr>
        <p:grpSpPr>
          <a:xfrm>
            <a:off x="1903889" y="3432952"/>
            <a:ext cx="6273460" cy="2715475"/>
            <a:chOff x="1903889" y="3432952"/>
            <a:chExt cx="6273460" cy="2715475"/>
          </a:xfrm>
        </p:grpSpPr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4F14571A-7FEF-5672-CEA8-39B72A48B247}"/>
                </a:ext>
              </a:extLst>
            </p:cNvPr>
            <p:cNvSpPr/>
            <p:nvPr/>
          </p:nvSpPr>
          <p:spPr>
            <a:xfrm>
              <a:off x="1903889" y="3432952"/>
              <a:ext cx="6273460" cy="649357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506A1083-FB87-976A-B9C2-0144D3B20C64}"/>
                </a:ext>
              </a:extLst>
            </p:cNvPr>
            <p:cNvSpPr/>
            <p:nvPr/>
          </p:nvSpPr>
          <p:spPr>
            <a:xfrm>
              <a:off x="2067305" y="5499070"/>
              <a:ext cx="5322725" cy="649357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8250D478-9A58-2D6E-B541-468BAEFE5A6B}"/>
                </a:ext>
              </a:extLst>
            </p:cNvPr>
            <p:cNvSpPr txBox="1"/>
            <p:nvPr/>
          </p:nvSpPr>
          <p:spPr>
            <a:xfrm>
              <a:off x="4240429" y="4503593"/>
              <a:ext cx="149803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dirty="0"/>
                <a:t>Upgrade</a:t>
              </a:r>
            </a:p>
          </p:txBody>
        </p: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B5C73C1A-B904-D294-AFD1-64E4672ED5F8}"/>
                </a:ext>
              </a:extLst>
            </p:cNvPr>
            <p:cNvCxnSpPr>
              <a:cxnSpLocks/>
              <a:stCxn id="59" idx="0"/>
              <a:endCxn id="53" idx="2"/>
            </p:cNvCxnSpPr>
            <p:nvPr/>
          </p:nvCxnSpPr>
          <p:spPr>
            <a:xfrm flipV="1">
              <a:off x="4989449" y="4082309"/>
              <a:ext cx="51170" cy="42128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0AAE592B-8599-F363-4E2E-097A6677DC13}"/>
                </a:ext>
              </a:extLst>
            </p:cNvPr>
            <p:cNvCxnSpPr>
              <a:cxnSpLocks/>
              <a:stCxn id="59" idx="2"/>
              <a:endCxn id="56" idx="0"/>
            </p:cNvCxnSpPr>
            <p:nvPr/>
          </p:nvCxnSpPr>
          <p:spPr>
            <a:xfrm flipH="1">
              <a:off x="4728668" y="5026813"/>
              <a:ext cx="260781" cy="47225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66E1A5E3-04BA-347F-08C8-411D89F35C1A}"/>
              </a:ext>
            </a:extLst>
          </p:cNvPr>
          <p:cNvGrpSpPr/>
          <p:nvPr/>
        </p:nvGrpSpPr>
        <p:grpSpPr>
          <a:xfrm>
            <a:off x="7471444" y="3432952"/>
            <a:ext cx="2782136" cy="2715475"/>
            <a:chOff x="7471444" y="3432952"/>
            <a:chExt cx="2782136" cy="2715475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4B406B21-3A04-4BCA-560A-D1708E995498}"/>
                </a:ext>
              </a:extLst>
            </p:cNvPr>
            <p:cNvSpPr/>
            <p:nvPr/>
          </p:nvSpPr>
          <p:spPr>
            <a:xfrm>
              <a:off x="8239804" y="3432952"/>
              <a:ext cx="2013776" cy="649357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D9E5D079-E05C-BB7F-1581-403FC0B223B7}"/>
                </a:ext>
              </a:extLst>
            </p:cNvPr>
            <p:cNvSpPr/>
            <p:nvPr/>
          </p:nvSpPr>
          <p:spPr>
            <a:xfrm>
              <a:off x="7471444" y="5499070"/>
              <a:ext cx="1731703" cy="649357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ED5394E8-CA19-1044-BA1F-D59212BC8AD6}"/>
                </a:ext>
              </a:extLst>
            </p:cNvPr>
            <p:cNvSpPr txBox="1"/>
            <p:nvPr/>
          </p:nvSpPr>
          <p:spPr>
            <a:xfrm>
              <a:off x="8048074" y="4288150"/>
              <a:ext cx="1370760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dirty="0"/>
                <a:t>Current</a:t>
              </a:r>
            </a:p>
            <a:p>
              <a:pPr algn="ctr"/>
              <a:r>
                <a:rPr lang="en-US" sz="2800" dirty="0"/>
                <a:t>misfit</a:t>
              </a:r>
            </a:p>
          </p:txBody>
        </p: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13F9C151-53F6-222A-8B91-237E0BDDC52C}"/>
                </a:ext>
              </a:extLst>
            </p:cNvPr>
            <p:cNvCxnSpPr>
              <a:cxnSpLocks/>
              <a:stCxn id="60" idx="0"/>
              <a:endCxn id="54" idx="2"/>
            </p:cNvCxnSpPr>
            <p:nvPr/>
          </p:nvCxnSpPr>
          <p:spPr>
            <a:xfrm flipV="1">
              <a:off x="8733454" y="4082309"/>
              <a:ext cx="513238" cy="20584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166E7278-6865-35A6-2894-EC2BB32D1118}"/>
                </a:ext>
              </a:extLst>
            </p:cNvPr>
            <p:cNvCxnSpPr>
              <a:cxnSpLocks/>
              <a:stCxn id="60" idx="2"/>
            </p:cNvCxnSpPr>
            <p:nvPr/>
          </p:nvCxnSpPr>
          <p:spPr>
            <a:xfrm flipH="1">
              <a:off x="8351520" y="5242257"/>
              <a:ext cx="381934" cy="22984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4925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F2BD2B-A36C-BF0B-8FAB-C8DCC52E13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r>
              <a:rPr lang="en-US" dirty="0"/>
              <a:t>The ensemble all gets updated from prior to posterior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6F7747D-E7CE-16B1-DB4D-A7BFFB2CB3ED}"/>
              </a:ext>
            </a:extLst>
          </p:cNvPr>
          <p:cNvGrpSpPr/>
          <p:nvPr/>
        </p:nvGrpSpPr>
        <p:grpSpPr>
          <a:xfrm>
            <a:off x="1183112" y="1394339"/>
            <a:ext cx="5397500" cy="5410200"/>
            <a:chOff x="3865627" y="1657001"/>
            <a:chExt cx="4460744" cy="4471240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77CABB2F-4FD4-5392-2532-CF2A146B56E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65627" y="1657001"/>
              <a:ext cx="4460744" cy="4471240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26F2FAE-14E5-EF0E-C169-BFA77D86D741}"/>
                </a:ext>
              </a:extLst>
            </p:cNvPr>
            <p:cNvSpPr/>
            <p:nvPr/>
          </p:nvSpPr>
          <p:spPr>
            <a:xfrm>
              <a:off x="3981450" y="1714500"/>
              <a:ext cx="419100" cy="3429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D264FFDA-C056-9D2C-7978-22A606FA94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3628" y="1605621"/>
            <a:ext cx="4906818" cy="498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8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63D234-DC6E-3ED7-65B4-E1668C44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Observation weights matter when forming objective function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17ECA7E-8A6A-FB34-1DC4-FF992E789E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68411"/>
            <a:ext cx="12192000" cy="3989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83829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30F3A2-CE9D-63B2-BEE5-D848379685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62999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How does </a:t>
            </a:r>
            <a:r>
              <a:rPr lang="en-US" dirty="0" err="1"/>
              <a:t>iES</a:t>
            </a:r>
            <a:r>
              <a:rPr lang="en-US" dirty="0"/>
              <a:t> cope?</a:t>
            </a:r>
          </a:p>
        </p:txBody>
      </p:sp>
    </p:spTree>
    <p:extLst>
      <p:ext uri="{BB962C8B-B14F-4D97-AF65-F5344CB8AC3E}">
        <p14:creationId xmlns:p14="http://schemas.microsoft.com/office/powerpoint/2010/main" val="10887834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BF116-3C11-337B-EFA3-AA5656D8C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Correlated – no flux </a:t>
            </a:r>
            <a:r>
              <a:rPr lang="en-US" dirty="0" err="1"/>
              <a:t>obs</a:t>
            </a:r>
            <a:r>
              <a:rPr lang="en-US" dirty="0"/>
              <a:t>…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51620C-D408-32B4-E23F-88FF1A145F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3786" y="1837398"/>
            <a:ext cx="4570014" cy="468410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A0E7F38-0AB9-2E5A-3B0C-B9716900B65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180"/>
          <a:stretch/>
        </p:blipFill>
        <p:spPr>
          <a:xfrm>
            <a:off x="1106002" y="1633590"/>
            <a:ext cx="5230670" cy="5091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310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7001DE0-940B-D3FB-70AD-F21FF6D384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2250" y="3219450"/>
            <a:ext cx="1587500" cy="419100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4B1F078C-7630-7E87-0739-E620D44F328A}"/>
              </a:ext>
            </a:extLst>
          </p:cNvPr>
          <p:cNvGrpSpPr/>
          <p:nvPr/>
        </p:nvGrpSpPr>
        <p:grpSpPr>
          <a:xfrm>
            <a:off x="3961962" y="3720662"/>
            <a:ext cx="1587500" cy="1713186"/>
            <a:chOff x="3961962" y="3720662"/>
            <a:chExt cx="1587500" cy="1713186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4378B8F6-FFD7-6D78-3315-F36FF12ECE8A}"/>
                </a:ext>
              </a:extLst>
            </p:cNvPr>
            <p:cNvCxnSpPr/>
            <p:nvPr/>
          </p:nvCxnSpPr>
          <p:spPr>
            <a:xfrm flipV="1">
              <a:off x="4834759" y="3720662"/>
              <a:ext cx="467491" cy="98797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A3787F9-D9C8-9D93-146C-6A1231B95B60}"/>
                </a:ext>
              </a:extLst>
            </p:cNvPr>
            <p:cNvSpPr/>
            <p:nvPr/>
          </p:nvSpPr>
          <p:spPr>
            <a:xfrm>
              <a:off x="3961962" y="4687614"/>
              <a:ext cx="1587500" cy="746234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Field observations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D4565EE-0F2D-1136-D060-EA5713E8D27F}"/>
              </a:ext>
            </a:extLst>
          </p:cNvPr>
          <p:cNvGrpSpPr/>
          <p:nvPr/>
        </p:nvGrpSpPr>
        <p:grpSpPr>
          <a:xfrm>
            <a:off x="5628509" y="3638550"/>
            <a:ext cx="1587500" cy="1795298"/>
            <a:chOff x="5628509" y="3638550"/>
            <a:chExt cx="1587500" cy="1795298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D51FDEBC-DC35-905E-DBEC-6C233A878EA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422259" y="3638550"/>
              <a:ext cx="79047" cy="107008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9C1EF93-70AD-0637-66F4-667632F1FB7C}"/>
                </a:ext>
              </a:extLst>
            </p:cNvPr>
            <p:cNvSpPr/>
            <p:nvPr/>
          </p:nvSpPr>
          <p:spPr>
            <a:xfrm>
              <a:off x="5628509" y="4687614"/>
              <a:ext cx="1587500" cy="746234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Forward model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E14C41F-1E00-3C52-FDC1-49141DBEA613}"/>
              </a:ext>
            </a:extLst>
          </p:cNvPr>
          <p:cNvGrpSpPr/>
          <p:nvPr/>
        </p:nvGrpSpPr>
        <p:grpSpPr>
          <a:xfrm>
            <a:off x="6889750" y="3638550"/>
            <a:ext cx="1992806" cy="1795298"/>
            <a:chOff x="6889750" y="3638550"/>
            <a:chExt cx="1992806" cy="1795298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040790D9-5ED7-0AD0-E51D-701059A4290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889750" y="3638550"/>
              <a:ext cx="1278103" cy="109110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92284FB-C46B-515A-8D7F-0CBDB8650D03}"/>
                </a:ext>
              </a:extLst>
            </p:cNvPr>
            <p:cNvSpPr/>
            <p:nvPr/>
          </p:nvSpPr>
          <p:spPr>
            <a:xfrm>
              <a:off x="7295056" y="4687614"/>
              <a:ext cx="1587500" cy="746234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Model input parameters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1101633-B737-0786-86CD-24AD967DCF93}"/>
              </a:ext>
            </a:extLst>
          </p:cNvPr>
          <p:cNvGrpSpPr/>
          <p:nvPr/>
        </p:nvGrpSpPr>
        <p:grpSpPr>
          <a:xfrm>
            <a:off x="5756492" y="1258779"/>
            <a:ext cx="2076451" cy="1856225"/>
            <a:chOff x="5756492" y="1258779"/>
            <a:chExt cx="2076451" cy="1856225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26211358-8EBE-989E-5458-428B17F6E56B}"/>
                </a:ext>
              </a:extLst>
            </p:cNvPr>
            <p:cNvCxnSpPr>
              <a:cxnSpLocks/>
              <a:stCxn id="15" idx="2"/>
            </p:cNvCxnSpPr>
            <p:nvPr/>
          </p:nvCxnSpPr>
          <p:spPr>
            <a:xfrm flipH="1">
              <a:off x="6584512" y="2005013"/>
              <a:ext cx="210206" cy="110999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6C2F0A8-FB7D-078C-D99A-7931BC41C6A6}"/>
                </a:ext>
              </a:extLst>
            </p:cNvPr>
            <p:cNvSpPr/>
            <p:nvPr/>
          </p:nvSpPr>
          <p:spPr>
            <a:xfrm>
              <a:off x="5756492" y="1258779"/>
              <a:ext cx="2076451" cy="746234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Together:</a:t>
              </a:r>
            </a:p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Model outputs</a:t>
              </a:r>
            </a:p>
          </p:txBody>
        </p:sp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052FB8AA-E05A-FEFC-50F7-E601C2A53F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6641" y="5599221"/>
            <a:ext cx="7239000" cy="110490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FF18CC3F-ADA2-394C-CF0E-8E48F4E8FC90}"/>
              </a:ext>
            </a:extLst>
          </p:cNvPr>
          <p:cNvSpPr/>
          <p:nvPr/>
        </p:nvSpPr>
        <p:spPr>
          <a:xfrm>
            <a:off x="6034008" y="3115004"/>
            <a:ext cx="1120009" cy="52354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462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indefinite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7" dur="indefinite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indefinite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0" dur="indefinite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indefinite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3" dur="indefinite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31FA63-ADE1-F91E-969C-A459CDE78C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AF7734-0033-39DE-BE2C-A6829BAA0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 much flux </a:t>
            </a:r>
            <a:r>
              <a:rPr lang="en-US" dirty="0" err="1"/>
              <a:t>obs</a:t>
            </a:r>
            <a:r>
              <a:rPr lang="en-US" dirty="0"/>
              <a:t> weight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DE07A77-A12D-7CD5-3C60-142FAB3480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298" y="1368987"/>
            <a:ext cx="5230670" cy="51525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4902CC7-9827-0FFA-C443-920B4B365C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9115" y="1474096"/>
            <a:ext cx="4849942" cy="4914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257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910321D-4A40-73C7-47DE-6A76A3154AC7}"/>
              </a:ext>
            </a:extLst>
          </p:cNvPr>
          <p:cNvSpPr txBox="1"/>
          <p:nvPr/>
        </p:nvSpPr>
        <p:spPr>
          <a:xfrm>
            <a:off x="0" y="166369"/>
            <a:ext cx="121920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Want more details?</a:t>
            </a:r>
          </a:p>
          <a:p>
            <a:pPr algn="ctr"/>
            <a:endParaRPr lang="en-US" sz="2800" dirty="0"/>
          </a:p>
          <a:p>
            <a:pPr algn="ctr"/>
            <a:r>
              <a:rPr lang="en-US" sz="2800" dirty="0"/>
              <a:t>Paper in </a:t>
            </a:r>
            <a:r>
              <a:rPr lang="en-US" sz="2800" i="1" dirty="0"/>
              <a:t>Groundwater</a:t>
            </a:r>
          </a:p>
          <a:p>
            <a:pPr algn="ctr"/>
            <a:endParaRPr lang="en-US" sz="2800" i="1" dirty="0"/>
          </a:p>
          <a:p>
            <a:pPr algn="ctr"/>
            <a:r>
              <a:rPr lang="en-US" sz="2800" dirty="0"/>
              <a:t>Fienen, White, Hayek (2024)</a:t>
            </a:r>
            <a:r>
              <a:rPr lang="en-US" sz="2800" i="1" dirty="0"/>
              <a:t> Methods Brief/ Parameter </a:t>
            </a:r>
            <a:r>
              <a:rPr lang="en-US" sz="2800" i="1" dirty="0" err="1"/>
              <a:t>ESTimation</a:t>
            </a:r>
            <a:r>
              <a:rPr lang="en-US" sz="2800" i="1" dirty="0"/>
              <a:t> with the Gauss Levenberg Marquardt algorithm: an intuitive guide. </a:t>
            </a:r>
            <a:r>
              <a:rPr lang="en-US" sz="2800" dirty="0"/>
              <a:t>Groundwater</a:t>
            </a:r>
          </a:p>
          <a:p>
            <a:pPr algn="ctr"/>
            <a:endParaRPr lang="en-US" sz="2800" dirty="0"/>
          </a:p>
          <a:p>
            <a:pPr algn="ctr"/>
            <a:r>
              <a:rPr lang="en-US" sz="2800" dirty="0">
                <a:hlinkClick r:id="rId2"/>
              </a:rPr>
              <a:t>https://ngwa.onlinelibrary.wiley.com/doi/10.1111/gwat.13433</a:t>
            </a:r>
            <a:endParaRPr lang="en-US" sz="2800" dirty="0"/>
          </a:p>
          <a:p>
            <a:pPr algn="ctr"/>
            <a:endParaRPr lang="en-US" sz="2800" dirty="0"/>
          </a:p>
        </p:txBody>
      </p:sp>
      <p:pic>
        <p:nvPicPr>
          <p:cNvPr id="6" name="Picture 5" descr="A qr code with a white background&#10;&#10;Description automatically generated">
            <a:extLst>
              <a:ext uri="{FF2B5EF4-FFF2-40B4-BE49-F238E27FC236}">
                <a16:creationId xmlns:a16="http://schemas.microsoft.com/office/drawing/2014/main" id="{FE142C89-18AB-256C-0D20-A65DB8E633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0624" y="4254500"/>
            <a:ext cx="2603500" cy="260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0890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83E374-082E-3961-93FF-004F2355A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OK – so how about PEST?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C10880BD-3CE1-70DB-9071-1AC24922D3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16363" y="1368735"/>
            <a:ext cx="9359275" cy="5265119"/>
          </a:xfrm>
        </p:spPr>
      </p:pic>
    </p:spTree>
    <p:extLst>
      <p:ext uri="{BB962C8B-B14F-4D97-AF65-F5344CB8AC3E}">
        <p14:creationId xmlns:p14="http://schemas.microsoft.com/office/powerpoint/2010/main" val="41280369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CC7A177-6776-7693-C957-7EE3E17127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4771" y="854624"/>
            <a:ext cx="2374900" cy="4191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7072DD6-4B9F-7B06-60B2-728C14D7A7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3427" y="4717940"/>
            <a:ext cx="2362200" cy="4191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619739C-6C32-D8BC-68A5-5ACBFA67DF64}"/>
              </a:ext>
            </a:extLst>
          </p:cNvPr>
          <p:cNvCxnSpPr/>
          <p:nvPr/>
        </p:nvCxnSpPr>
        <p:spPr>
          <a:xfrm flipV="1">
            <a:off x="4067504" y="1355836"/>
            <a:ext cx="467491" cy="9879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00DFFF81-3632-13E3-EFD1-F4082F64A77D}"/>
              </a:ext>
            </a:extLst>
          </p:cNvPr>
          <p:cNvSpPr/>
          <p:nvPr/>
        </p:nvSpPr>
        <p:spPr>
          <a:xfrm>
            <a:off x="3194707" y="2322788"/>
            <a:ext cx="1587500" cy="746234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Field observations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ECABE6E-C900-A85A-DBEB-FB5F09BAFC24}"/>
              </a:ext>
            </a:extLst>
          </p:cNvPr>
          <p:cNvCxnSpPr>
            <a:cxnSpLocks/>
          </p:cNvCxnSpPr>
          <p:nvPr/>
        </p:nvCxnSpPr>
        <p:spPr>
          <a:xfrm flipH="1" flipV="1">
            <a:off x="5655004" y="1273724"/>
            <a:ext cx="79047" cy="10700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D1DE2AE2-AE3D-686C-AF6D-EA099742163F}"/>
              </a:ext>
            </a:extLst>
          </p:cNvPr>
          <p:cNvSpPr/>
          <p:nvPr/>
        </p:nvSpPr>
        <p:spPr>
          <a:xfrm>
            <a:off x="4861254" y="2322788"/>
            <a:ext cx="1587500" cy="746234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Forward model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3FE0ECD-28D6-A1AB-001D-15258042A4BC}"/>
              </a:ext>
            </a:extLst>
          </p:cNvPr>
          <p:cNvCxnSpPr>
            <a:cxnSpLocks/>
          </p:cNvCxnSpPr>
          <p:nvPr/>
        </p:nvCxnSpPr>
        <p:spPr>
          <a:xfrm flipH="1" flipV="1">
            <a:off x="6122495" y="1273724"/>
            <a:ext cx="1278103" cy="1091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B1ACFFCD-2D3E-40E3-3AA0-F390D2CAEC66}"/>
              </a:ext>
            </a:extLst>
          </p:cNvPr>
          <p:cNvSpPr/>
          <p:nvPr/>
        </p:nvSpPr>
        <p:spPr>
          <a:xfrm>
            <a:off x="6527801" y="2322788"/>
            <a:ext cx="1587500" cy="746234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Model input parameters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F65E5D8-3C51-73AE-28F6-0A73B74F06C0}"/>
              </a:ext>
            </a:extLst>
          </p:cNvPr>
          <p:cNvCxnSpPr>
            <a:cxnSpLocks/>
            <a:stCxn id="13" idx="1"/>
            <a:endCxn id="4" idx="3"/>
          </p:cNvCxnSpPr>
          <p:nvPr/>
        </p:nvCxnSpPr>
        <p:spPr>
          <a:xfrm flipH="1" flipV="1">
            <a:off x="6999671" y="1064174"/>
            <a:ext cx="1115630" cy="6647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BC33BD02-6EDE-E602-18CC-5F8BD955AD3A}"/>
              </a:ext>
            </a:extLst>
          </p:cNvPr>
          <p:cNvSpPr/>
          <p:nvPr/>
        </p:nvSpPr>
        <p:spPr>
          <a:xfrm>
            <a:off x="8115301" y="1355836"/>
            <a:ext cx="1587500" cy="746234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Errors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0C250AF-FBF5-1830-B100-6E8CAAD5040D}"/>
              </a:ext>
            </a:extLst>
          </p:cNvPr>
          <p:cNvSpPr txBox="1"/>
          <p:nvPr/>
        </p:nvSpPr>
        <p:spPr>
          <a:xfrm>
            <a:off x="4666159" y="3731116"/>
            <a:ext cx="23387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/>
              <a:t>rearranging….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2E39998-82C2-746A-13F6-33A555E282F8}"/>
              </a:ext>
            </a:extLst>
          </p:cNvPr>
          <p:cNvSpPr/>
          <p:nvPr/>
        </p:nvSpPr>
        <p:spPr>
          <a:xfrm>
            <a:off x="6351373" y="802564"/>
            <a:ext cx="970178" cy="5064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438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9" grpId="0"/>
      <p:bldP spid="2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C65B1C3-703E-12AC-737C-ECD391868C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3427" y="1108682"/>
            <a:ext cx="2362200" cy="4191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3356716-46D7-8480-027E-78813FDA0A59}"/>
              </a:ext>
            </a:extLst>
          </p:cNvPr>
          <p:cNvSpPr txBox="1"/>
          <p:nvPr/>
        </p:nvSpPr>
        <p:spPr>
          <a:xfrm>
            <a:off x="2854903" y="211566"/>
            <a:ext cx="65968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So we should minimize these errors right?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5C7A51-E473-A099-53DF-6C7A8D8F7E12}"/>
              </a:ext>
            </a:extLst>
          </p:cNvPr>
          <p:cNvSpPr txBox="1"/>
          <p:nvPr/>
        </p:nvSpPr>
        <p:spPr>
          <a:xfrm>
            <a:off x="816193" y="1963233"/>
            <a:ext cx="1055962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For nice </a:t>
            </a:r>
            <a:r>
              <a:rPr lang="en-US" sz="2800" dirty="0" err="1"/>
              <a:t>mathy</a:t>
            </a:r>
            <a:r>
              <a:rPr lang="en-US" sz="2800" dirty="0"/>
              <a:t> reasons, easier to minimize the square, </a:t>
            </a:r>
          </a:p>
          <a:p>
            <a:pPr algn="ctr"/>
            <a:r>
              <a:rPr lang="en-US" sz="2800" dirty="0"/>
              <a:t>so let’s define an</a:t>
            </a:r>
            <a:r>
              <a:rPr lang="en-US" sz="2800" b="1" dirty="0"/>
              <a:t> objective function </a:t>
            </a:r>
            <a:r>
              <a:rPr lang="en-US" sz="2800" dirty="0"/>
              <a:t>as the “sum of squared errors”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A6D55C0-05E0-F331-0BF6-673D2D38BA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215" y="2830561"/>
            <a:ext cx="11379570" cy="157634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19FEE12-B52E-9AD1-AAB8-9C153741C5A6}"/>
              </a:ext>
            </a:extLst>
          </p:cNvPr>
          <p:cNvSpPr txBox="1"/>
          <p:nvPr/>
        </p:nvSpPr>
        <p:spPr>
          <a:xfrm>
            <a:off x="-25418" y="4574627"/>
            <a:ext cx="122428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But….should each observation be reproduced with equal quality by the model?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4E888EF-4FC3-A827-01D6-D391ECD3A6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704" y="5204017"/>
            <a:ext cx="11379570" cy="1429956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F2071D18-1414-25F0-E6EE-4B00F8638F74}"/>
              </a:ext>
            </a:extLst>
          </p:cNvPr>
          <p:cNvSpPr/>
          <p:nvPr/>
        </p:nvSpPr>
        <p:spPr>
          <a:xfrm>
            <a:off x="9300932" y="6012123"/>
            <a:ext cx="667245" cy="629071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D46DE0E-46BB-B250-56C4-0A14450276E1}"/>
              </a:ext>
            </a:extLst>
          </p:cNvPr>
          <p:cNvSpPr/>
          <p:nvPr/>
        </p:nvSpPr>
        <p:spPr>
          <a:xfrm>
            <a:off x="3848964" y="5698845"/>
            <a:ext cx="606586" cy="571883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6073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2" grpId="0"/>
      <p:bldP spid="15" grpId="0" animBg="1"/>
      <p:bldP spid="1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3799FAB-ABA0-E13A-9F4E-1B64572BAF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0342" y="2675013"/>
            <a:ext cx="4163060" cy="41770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034ABB6-80BC-099E-862A-019C6D556E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8425" y="621210"/>
            <a:ext cx="1587500" cy="419100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43814919-2D42-B874-B7D2-24262BCEEDA8}"/>
              </a:ext>
            </a:extLst>
          </p:cNvPr>
          <p:cNvGrpSpPr/>
          <p:nvPr/>
        </p:nvGrpSpPr>
        <p:grpSpPr>
          <a:xfrm>
            <a:off x="6635925" y="1040310"/>
            <a:ext cx="2918972" cy="737805"/>
            <a:chOff x="6635925" y="776844"/>
            <a:chExt cx="2918972" cy="73780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322EB3A-1DDA-0B79-178D-AB74CA6431F3}"/>
                </a:ext>
              </a:extLst>
            </p:cNvPr>
            <p:cNvSpPr txBox="1"/>
            <p:nvPr/>
          </p:nvSpPr>
          <p:spPr>
            <a:xfrm>
              <a:off x="8336294" y="1037595"/>
              <a:ext cx="1218603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500" dirty="0"/>
                <a:t>K and R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56AFB795-44DE-E34C-0D51-F64D06A947BC}"/>
                </a:ext>
              </a:extLst>
            </p:cNvPr>
            <p:cNvCxnSpPr>
              <a:cxnSpLocks/>
              <a:stCxn id="9" idx="0"/>
            </p:cNvCxnSpPr>
            <p:nvPr/>
          </p:nvCxnSpPr>
          <p:spPr>
            <a:xfrm flipH="1" flipV="1">
              <a:off x="6635925" y="776844"/>
              <a:ext cx="2309671" cy="2607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815AD7C-0A5A-03B5-DEC5-0439A26E2621}"/>
              </a:ext>
            </a:extLst>
          </p:cNvPr>
          <p:cNvGrpSpPr/>
          <p:nvPr/>
        </p:nvGrpSpPr>
        <p:grpSpPr>
          <a:xfrm>
            <a:off x="5564501" y="1011696"/>
            <a:ext cx="2309671" cy="1151139"/>
            <a:chOff x="5564501" y="748230"/>
            <a:chExt cx="2309671" cy="115113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BA644AA-D5BA-4866-DD92-D6A230C4D0CF}"/>
                </a:ext>
              </a:extLst>
            </p:cNvPr>
            <p:cNvSpPr txBox="1"/>
            <p:nvPr/>
          </p:nvSpPr>
          <p:spPr>
            <a:xfrm>
              <a:off x="5564501" y="1037595"/>
              <a:ext cx="2309671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500" dirty="0"/>
                <a:t>MODFLOW GW</a:t>
              </a:r>
            </a:p>
            <a:p>
              <a:r>
                <a:rPr lang="en-US" sz="2500" dirty="0"/>
                <a:t>model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8E961F26-9AB6-7CDD-2517-9089E97BCC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28298" y="748230"/>
              <a:ext cx="0" cy="35606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E48A47C-88B8-9D0C-EB9A-E8BC922D8390}"/>
              </a:ext>
            </a:extLst>
          </p:cNvPr>
          <p:cNvGrpSpPr/>
          <p:nvPr/>
        </p:nvGrpSpPr>
        <p:grpSpPr>
          <a:xfrm>
            <a:off x="1973332" y="842515"/>
            <a:ext cx="3459152" cy="1243129"/>
            <a:chOff x="2096900" y="607415"/>
            <a:chExt cx="3459152" cy="1243129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67008D6-ACAC-D9FE-ACEB-A4411265F5A5}"/>
                </a:ext>
              </a:extLst>
            </p:cNvPr>
            <p:cNvSpPr txBox="1"/>
            <p:nvPr/>
          </p:nvSpPr>
          <p:spPr>
            <a:xfrm>
              <a:off x="2096900" y="988770"/>
              <a:ext cx="3459152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500" dirty="0"/>
                <a:t>Groundwater levels and</a:t>
              </a:r>
            </a:p>
            <a:p>
              <a:r>
                <a:rPr lang="en-US" sz="2500" dirty="0" err="1"/>
                <a:t>Streamflows</a:t>
              </a:r>
              <a:r>
                <a:rPr lang="en-US" sz="2500" dirty="0"/>
                <a:t> ….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38613DB2-B74C-2C61-30EA-AE5651AA8F37}"/>
                </a:ext>
              </a:extLst>
            </p:cNvPr>
            <p:cNvCxnSpPr>
              <a:cxnSpLocks/>
              <a:stCxn id="7" idx="0"/>
              <a:endCxn id="5" idx="1"/>
            </p:cNvCxnSpPr>
            <p:nvPr/>
          </p:nvCxnSpPr>
          <p:spPr>
            <a:xfrm flipV="1">
              <a:off x="3826476" y="607415"/>
              <a:ext cx="1345517" cy="38135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D37D6EE4-19C7-115B-5D8B-E2B295317D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6875" y="2139623"/>
            <a:ext cx="6070600" cy="5715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19851A6F-6ED3-463A-77CD-F86DAEA500BA}"/>
              </a:ext>
            </a:extLst>
          </p:cNvPr>
          <p:cNvSpPr txBox="1"/>
          <p:nvPr/>
        </p:nvSpPr>
        <p:spPr>
          <a:xfrm>
            <a:off x="6817632" y="3061847"/>
            <a:ext cx="287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x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5AF0EFA-CE02-0021-D3B2-8063B3E3A58A}"/>
              </a:ext>
            </a:extLst>
          </p:cNvPr>
          <p:cNvCxnSpPr>
            <a:cxnSpLocks/>
          </p:cNvCxnSpPr>
          <p:nvPr/>
        </p:nvCxnSpPr>
        <p:spPr>
          <a:xfrm flipH="1">
            <a:off x="4924857" y="3336097"/>
            <a:ext cx="2036404" cy="1730173"/>
          </a:xfrm>
          <a:prstGeom prst="straightConnector1">
            <a:avLst/>
          </a:prstGeom>
          <a:ln>
            <a:solidFill>
              <a:schemeClr val="bg1"/>
            </a:solidFill>
            <a:prstDash val="lg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B600D750-B834-D345-1961-CEF3CCBBC0BB}"/>
              </a:ext>
            </a:extLst>
          </p:cNvPr>
          <p:cNvSpPr txBox="1"/>
          <p:nvPr/>
        </p:nvSpPr>
        <p:spPr>
          <a:xfrm>
            <a:off x="5728674" y="3950334"/>
            <a:ext cx="2872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?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BC31D0A-F9C3-F2B6-A12D-2C4A51038016}"/>
              </a:ext>
            </a:extLst>
          </p:cNvPr>
          <p:cNvSpPr txBox="1"/>
          <p:nvPr/>
        </p:nvSpPr>
        <p:spPr>
          <a:xfrm>
            <a:off x="1919137" y="131922"/>
            <a:ext cx="79063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How about a simple groundwater-based example?</a:t>
            </a:r>
          </a:p>
        </p:txBody>
      </p:sp>
    </p:spTree>
    <p:extLst>
      <p:ext uri="{BB962C8B-B14F-4D97-AF65-F5344CB8AC3E}">
        <p14:creationId xmlns:p14="http://schemas.microsoft.com/office/powerpoint/2010/main" val="3456986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3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6C7BB44-4A69-5C9A-108E-7742FADD88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592" y="2643899"/>
            <a:ext cx="4519295" cy="354777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2EAF658-9E49-671E-7012-F2C9D1F8E24D}"/>
              </a:ext>
            </a:extLst>
          </p:cNvPr>
          <p:cNvSpPr txBox="1"/>
          <p:nvPr/>
        </p:nvSpPr>
        <p:spPr>
          <a:xfrm>
            <a:off x="3219322" y="2669757"/>
            <a:ext cx="287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x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37533AA-5758-9933-AA9F-2088CB7DA417}"/>
              </a:ext>
            </a:extLst>
          </p:cNvPr>
          <p:cNvCxnSpPr>
            <a:cxnSpLocks/>
          </p:cNvCxnSpPr>
          <p:nvPr/>
        </p:nvCxnSpPr>
        <p:spPr>
          <a:xfrm flipH="1">
            <a:off x="2241460" y="3026732"/>
            <a:ext cx="1059706" cy="1327772"/>
          </a:xfrm>
          <a:prstGeom prst="straightConnector1">
            <a:avLst/>
          </a:prstGeom>
          <a:ln>
            <a:solidFill>
              <a:schemeClr val="bg1"/>
            </a:solidFill>
            <a:prstDash val="lg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F7E08CCE-54C8-C7CE-EE1C-F10C04BC46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0700" y="718646"/>
            <a:ext cx="6070600" cy="5715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301C0B3-56DD-6154-623B-C29435667FB7}"/>
              </a:ext>
            </a:extLst>
          </p:cNvPr>
          <p:cNvSpPr txBox="1"/>
          <p:nvPr/>
        </p:nvSpPr>
        <p:spPr>
          <a:xfrm>
            <a:off x="3029816" y="226108"/>
            <a:ext cx="647978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How can we find the minimum of this?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7B8FC8F-CC59-C434-5A65-CB92F5E9BCB6}"/>
              </a:ext>
            </a:extLst>
          </p:cNvPr>
          <p:cNvSpPr txBox="1"/>
          <p:nvPr/>
        </p:nvSpPr>
        <p:spPr>
          <a:xfrm>
            <a:off x="2780044" y="3660908"/>
            <a:ext cx="1210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🧑‍🍳🤌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F1114D-7CC8-5395-9581-812ECE15AB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7852" y="1888603"/>
            <a:ext cx="2015206" cy="116504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2962AC6-6854-5A26-CB8F-72C459F7F736}"/>
              </a:ext>
            </a:extLst>
          </p:cNvPr>
          <p:cNvSpPr txBox="1"/>
          <p:nvPr/>
        </p:nvSpPr>
        <p:spPr>
          <a:xfrm>
            <a:off x="3060700" y="1348605"/>
            <a:ext cx="601446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 dirty="0"/>
              <a:t>Take the derivative and set it to zero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1DEF889-BD33-4C1E-8D12-B23266161D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14768" y="3972434"/>
            <a:ext cx="4267200" cy="9779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B29E61-FBF6-9791-8E85-29E8021B2B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58138" y="5094931"/>
            <a:ext cx="5054600" cy="9779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8BDE28CB-689F-801C-AA68-D69B000E79AD}"/>
              </a:ext>
            </a:extLst>
          </p:cNvPr>
          <p:cNvGrpSpPr/>
          <p:nvPr/>
        </p:nvGrpSpPr>
        <p:grpSpPr>
          <a:xfrm>
            <a:off x="10317295" y="2251808"/>
            <a:ext cx="1826975" cy="2682850"/>
            <a:chOff x="9712709" y="3522328"/>
            <a:chExt cx="1826975" cy="2682850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456A52B-99B8-10F7-C89B-7846CA9C2AC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870457" y="3522328"/>
              <a:ext cx="1669227" cy="2221185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EF40838-1FFD-434C-304C-EF1E39D5367D}"/>
                </a:ext>
              </a:extLst>
            </p:cNvPr>
            <p:cNvSpPr txBox="1"/>
            <p:nvPr/>
          </p:nvSpPr>
          <p:spPr>
            <a:xfrm>
              <a:off x="9712709" y="5743513"/>
              <a:ext cx="182697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Al-Khwarizmi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B830DD37-8A1E-C510-2ECA-407351F2B066}"/>
              </a:ext>
            </a:extLst>
          </p:cNvPr>
          <p:cNvSpPr txBox="1"/>
          <p:nvPr/>
        </p:nvSpPr>
        <p:spPr>
          <a:xfrm>
            <a:off x="6144043" y="2981164"/>
            <a:ext cx="42521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…through the magic of algebra </a:t>
            </a:r>
          </a:p>
          <a:p>
            <a:r>
              <a:rPr lang="en-US" sz="2400" i="1" dirty="0"/>
              <a:t>(thanks Al-Khwarizmi!)</a:t>
            </a:r>
          </a:p>
        </p:txBody>
      </p:sp>
    </p:spTree>
    <p:extLst>
      <p:ext uri="{BB962C8B-B14F-4D97-AF65-F5344CB8AC3E}">
        <p14:creationId xmlns:p14="http://schemas.microsoft.com/office/powerpoint/2010/main" val="4106140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1" grpId="0"/>
      <p:bldP spid="5" grpId="0"/>
      <p:bldP spid="1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F301C0B3-56DD-6154-623B-C29435667FB7}"/>
              </a:ext>
            </a:extLst>
          </p:cNvPr>
          <p:cNvSpPr txBox="1"/>
          <p:nvPr/>
        </p:nvSpPr>
        <p:spPr>
          <a:xfrm>
            <a:off x="4184258" y="130510"/>
            <a:ext cx="44262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But this is usually nonlinear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782B6F6A-0870-5D3F-6717-C6D4B879DB89}"/>
              </a:ext>
            </a:extLst>
          </p:cNvPr>
          <p:cNvGrpSpPr/>
          <p:nvPr/>
        </p:nvGrpSpPr>
        <p:grpSpPr>
          <a:xfrm>
            <a:off x="476483" y="774101"/>
            <a:ext cx="4433455" cy="4893231"/>
            <a:chOff x="5317018" y="2245729"/>
            <a:chExt cx="3330921" cy="3676357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1A1E0F32-246A-F09D-E8BE-C529FC8341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437"/>
            <a:stretch/>
          </p:blipFill>
          <p:spPr>
            <a:xfrm>
              <a:off x="5317018" y="2245729"/>
              <a:ext cx="3330921" cy="3676357"/>
            </a:xfrm>
            <a:prstGeom prst="rect">
              <a:avLst/>
            </a:prstGeom>
          </p:spPr>
        </p:pic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8B9E5D19-C08C-5283-D113-4C0BE12C7366}"/>
                </a:ext>
              </a:extLst>
            </p:cNvPr>
            <p:cNvSpPr/>
            <p:nvPr/>
          </p:nvSpPr>
          <p:spPr>
            <a:xfrm>
              <a:off x="5982461" y="2245729"/>
              <a:ext cx="2002506" cy="41554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4" name="Picture 33">
            <a:extLst>
              <a:ext uri="{FF2B5EF4-FFF2-40B4-BE49-F238E27FC236}">
                <a16:creationId xmlns:a16="http://schemas.microsoft.com/office/drawing/2014/main" id="{BD28106C-23E6-1D14-4462-785AA3C564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4265" y="1412052"/>
            <a:ext cx="4177355" cy="808182"/>
          </a:xfrm>
          <a:prstGeom prst="rect">
            <a:avLst/>
          </a:prstGeom>
        </p:spPr>
      </p:pic>
      <p:grpSp>
        <p:nvGrpSpPr>
          <p:cNvPr id="48" name="Group 47">
            <a:extLst>
              <a:ext uri="{FF2B5EF4-FFF2-40B4-BE49-F238E27FC236}">
                <a16:creationId xmlns:a16="http://schemas.microsoft.com/office/drawing/2014/main" id="{AFDB1F3C-D41E-1A5A-C05F-786DEE9F6F1A}"/>
              </a:ext>
            </a:extLst>
          </p:cNvPr>
          <p:cNvGrpSpPr/>
          <p:nvPr/>
        </p:nvGrpSpPr>
        <p:grpSpPr>
          <a:xfrm>
            <a:off x="5636597" y="1497495"/>
            <a:ext cx="3026881" cy="3008194"/>
            <a:chOff x="5636597" y="1497495"/>
            <a:chExt cx="3026881" cy="3008194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D697666-2284-16C1-53AB-9651253F671D}"/>
                </a:ext>
              </a:extLst>
            </p:cNvPr>
            <p:cNvSpPr txBox="1"/>
            <p:nvPr/>
          </p:nvSpPr>
          <p:spPr>
            <a:xfrm>
              <a:off x="5636597" y="3551582"/>
              <a:ext cx="2494722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dirty="0"/>
                <a:t>Curvature</a:t>
              </a:r>
            </a:p>
            <a:p>
              <a:pPr algn="ctr"/>
              <a:r>
                <a:rPr lang="en-US" sz="2800" dirty="0"/>
                <a:t>(2</a:t>
              </a:r>
              <a:r>
                <a:rPr lang="en-US" sz="2800" baseline="30000" dirty="0"/>
                <a:t>nd</a:t>
              </a:r>
              <a:r>
                <a:rPr lang="en-US" sz="2800" dirty="0"/>
                <a:t> derivative)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CEF097C0-D7AC-2E81-5ACE-53EDF4BFB28D}"/>
                </a:ext>
              </a:extLst>
            </p:cNvPr>
            <p:cNvSpPr/>
            <p:nvPr/>
          </p:nvSpPr>
          <p:spPr>
            <a:xfrm>
              <a:off x="7103165" y="1497495"/>
              <a:ext cx="1560313" cy="649357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0A4D3954-C5B1-EFC5-0DFD-F826F8709A56}"/>
                </a:ext>
              </a:extLst>
            </p:cNvPr>
            <p:cNvCxnSpPr>
              <a:cxnSpLocks/>
              <a:stCxn id="40" idx="0"/>
            </p:cNvCxnSpPr>
            <p:nvPr/>
          </p:nvCxnSpPr>
          <p:spPr>
            <a:xfrm flipV="1">
              <a:off x="6883958" y="2220234"/>
              <a:ext cx="858391" cy="13313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17D86FC-2C7D-C721-D10A-D94D36B97FBF}"/>
              </a:ext>
            </a:extLst>
          </p:cNvPr>
          <p:cNvGrpSpPr/>
          <p:nvPr/>
        </p:nvGrpSpPr>
        <p:grpSpPr>
          <a:xfrm>
            <a:off x="8857979" y="1491464"/>
            <a:ext cx="2526076" cy="3014226"/>
            <a:chOff x="8857979" y="1491464"/>
            <a:chExt cx="2526076" cy="3014226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4369289-6D86-5738-D6E6-5E58E50F11BE}"/>
                </a:ext>
              </a:extLst>
            </p:cNvPr>
            <p:cNvSpPr txBox="1"/>
            <p:nvPr/>
          </p:nvSpPr>
          <p:spPr>
            <a:xfrm>
              <a:off x="8857979" y="3551583"/>
              <a:ext cx="2526076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dirty="0"/>
                <a:t>Gradient/Slope</a:t>
              </a:r>
            </a:p>
            <a:p>
              <a:pPr algn="ctr"/>
              <a:r>
                <a:rPr lang="en-US" sz="2800" dirty="0"/>
                <a:t>(1</a:t>
              </a:r>
              <a:r>
                <a:rPr lang="en-US" sz="2800" baseline="30000" dirty="0"/>
                <a:t>st</a:t>
              </a:r>
              <a:r>
                <a:rPr lang="en-US" sz="2800" dirty="0"/>
                <a:t> derivative)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D8C8682A-6234-B8A0-F47D-0C401DBDB27F}"/>
                </a:ext>
              </a:extLst>
            </p:cNvPr>
            <p:cNvSpPr/>
            <p:nvPr/>
          </p:nvSpPr>
          <p:spPr>
            <a:xfrm>
              <a:off x="9051235" y="1491464"/>
              <a:ext cx="689113" cy="649357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D7260DD4-5903-76ED-7033-051AB731CFE9}"/>
                </a:ext>
              </a:extLst>
            </p:cNvPr>
            <p:cNvCxnSpPr>
              <a:cxnSpLocks/>
              <a:stCxn id="39" idx="0"/>
              <a:endCxn id="42" idx="2"/>
            </p:cNvCxnSpPr>
            <p:nvPr/>
          </p:nvCxnSpPr>
          <p:spPr>
            <a:xfrm flipH="1" flipV="1">
              <a:off x="9395792" y="2140821"/>
              <a:ext cx="725225" cy="14107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50" name="Picture 49">
            <a:extLst>
              <a:ext uri="{FF2B5EF4-FFF2-40B4-BE49-F238E27FC236}">
                <a16:creationId xmlns:a16="http://schemas.microsoft.com/office/drawing/2014/main" id="{B4041EE7-796A-D377-D9EC-3350B6B8A37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972" t="10569" r="23065" b="10207"/>
          <a:stretch/>
        </p:blipFill>
        <p:spPr>
          <a:xfrm>
            <a:off x="1116142" y="1341482"/>
            <a:ext cx="3047839" cy="3787731"/>
          </a:xfrm>
          <a:prstGeom prst="rect">
            <a:avLst/>
          </a:prstGeom>
        </p:spPr>
      </p:pic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70A764FE-C004-B76D-6B3E-A76AB25620DA}"/>
              </a:ext>
            </a:extLst>
          </p:cNvPr>
          <p:cNvCxnSpPr>
            <a:cxnSpLocks/>
          </p:cNvCxnSpPr>
          <p:nvPr/>
        </p:nvCxnSpPr>
        <p:spPr>
          <a:xfrm flipH="1">
            <a:off x="1537252" y="1412052"/>
            <a:ext cx="2490270" cy="1808664"/>
          </a:xfrm>
          <a:prstGeom prst="straightConnector1">
            <a:avLst/>
          </a:prstGeom>
          <a:ln w="41275">
            <a:solidFill>
              <a:schemeClr val="bg1"/>
            </a:solidFill>
            <a:prstDash val="lg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6032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F301C0B3-56DD-6154-623B-C29435667FB7}"/>
              </a:ext>
            </a:extLst>
          </p:cNvPr>
          <p:cNvSpPr txBox="1"/>
          <p:nvPr/>
        </p:nvSpPr>
        <p:spPr>
          <a:xfrm>
            <a:off x="4184258" y="130510"/>
            <a:ext cx="29851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So……let’s iterate!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782B6F6A-0870-5D3F-6717-C6D4B879DB89}"/>
              </a:ext>
            </a:extLst>
          </p:cNvPr>
          <p:cNvGrpSpPr/>
          <p:nvPr/>
        </p:nvGrpSpPr>
        <p:grpSpPr>
          <a:xfrm>
            <a:off x="90707" y="774101"/>
            <a:ext cx="4433455" cy="4893231"/>
            <a:chOff x="5317018" y="2245729"/>
            <a:chExt cx="3330921" cy="3676357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1A1E0F32-246A-F09D-E8BE-C529FC8341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437"/>
            <a:stretch/>
          </p:blipFill>
          <p:spPr>
            <a:xfrm>
              <a:off x="5317018" y="2245729"/>
              <a:ext cx="3330921" cy="3676357"/>
            </a:xfrm>
            <a:prstGeom prst="rect">
              <a:avLst/>
            </a:prstGeom>
          </p:spPr>
        </p:pic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8B9E5D19-C08C-5283-D113-4C0BE12C7366}"/>
                </a:ext>
              </a:extLst>
            </p:cNvPr>
            <p:cNvSpPr/>
            <p:nvPr/>
          </p:nvSpPr>
          <p:spPr>
            <a:xfrm>
              <a:off x="5982461" y="2245729"/>
              <a:ext cx="2002506" cy="41554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32B40518-3C96-DE35-E9C6-EBF967FD7E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8893" y="2999678"/>
            <a:ext cx="7772400" cy="85864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FE8DCE0-CAC2-B4ED-CD07-5D7EE3CF42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4050" y="1318471"/>
            <a:ext cx="4177355" cy="808182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02D94ED4-92A9-71D3-0A7A-DBCB20B468FC}"/>
              </a:ext>
            </a:extLst>
          </p:cNvPr>
          <p:cNvGrpSpPr/>
          <p:nvPr/>
        </p:nvGrpSpPr>
        <p:grpSpPr>
          <a:xfrm>
            <a:off x="4138681" y="3075704"/>
            <a:ext cx="2230995" cy="3008194"/>
            <a:chOff x="5900324" y="1497495"/>
            <a:chExt cx="2230995" cy="3008194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A97C87F-16E1-AE3C-2265-0DDDA09D7B00}"/>
                </a:ext>
              </a:extLst>
            </p:cNvPr>
            <p:cNvSpPr txBox="1"/>
            <p:nvPr/>
          </p:nvSpPr>
          <p:spPr>
            <a:xfrm>
              <a:off x="5900324" y="3551582"/>
              <a:ext cx="1967270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dirty="0"/>
                <a:t>Previous</a:t>
              </a:r>
            </a:p>
            <a:p>
              <a:pPr algn="ctr"/>
              <a:r>
                <a:rPr lang="en-US" sz="2800" dirty="0"/>
                <a:t>parameters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1854B6D-1911-A1F4-142C-40CAA754B592}"/>
                </a:ext>
              </a:extLst>
            </p:cNvPr>
            <p:cNvSpPr/>
            <p:nvPr/>
          </p:nvSpPr>
          <p:spPr>
            <a:xfrm>
              <a:off x="7519506" y="1497495"/>
              <a:ext cx="611813" cy="649357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A3D274CF-E1F0-05A9-2770-0834C49E65D6}"/>
                </a:ext>
              </a:extLst>
            </p:cNvPr>
            <p:cNvCxnSpPr>
              <a:cxnSpLocks/>
              <a:stCxn id="8" idx="0"/>
            </p:cNvCxnSpPr>
            <p:nvPr/>
          </p:nvCxnSpPr>
          <p:spPr>
            <a:xfrm flipV="1">
              <a:off x="6883959" y="2220234"/>
              <a:ext cx="858390" cy="13313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2612CB1-95D9-351A-F6B1-6CDBA4B97DB6}"/>
              </a:ext>
            </a:extLst>
          </p:cNvPr>
          <p:cNvGrpSpPr/>
          <p:nvPr/>
        </p:nvGrpSpPr>
        <p:grpSpPr>
          <a:xfrm>
            <a:off x="6629400" y="3075704"/>
            <a:ext cx="3205582" cy="2577307"/>
            <a:chOff x="4925738" y="1497495"/>
            <a:chExt cx="3205582" cy="2577307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288C651-984E-6C7C-CA21-A85D71F3BB6B}"/>
                </a:ext>
              </a:extLst>
            </p:cNvPr>
            <p:cNvSpPr txBox="1"/>
            <p:nvPr/>
          </p:nvSpPr>
          <p:spPr>
            <a:xfrm>
              <a:off x="6134941" y="3551582"/>
              <a:ext cx="149803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dirty="0"/>
                <a:t>Upgrade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70C826A-92DB-64FC-95E4-B10A33B43669}"/>
                </a:ext>
              </a:extLst>
            </p:cNvPr>
            <p:cNvSpPr/>
            <p:nvPr/>
          </p:nvSpPr>
          <p:spPr>
            <a:xfrm>
              <a:off x="4925738" y="1497495"/>
              <a:ext cx="3205582" cy="649357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D8886EA8-CBCB-D5CE-1085-D5221F9B922F}"/>
                </a:ext>
              </a:extLst>
            </p:cNvPr>
            <p:cNvCxnSpPr>
              <a:cxnSpLocks/>
              <a:stCxn id="12" idx="0"/>
            </p:cNvCxnSpPr>
            <p:nvPr/>
          </p:nvCxnSpPr>
          <p:spPr>
            <a:xfrm flipH="1" flipV="1">
              <a:off x="6811322" y="2280112"/>
              <a:ext cx="72639" cy="127147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880101D-A20D-FE76-978F-29493E412B0D}"/>
              </a:ext>
            </a:extLst>
          </p:cNvPr>
          <p:cNvGrpSpPr/>
          <p:nvPr/>
        </p:nvGrpSpPr>
        <p:grpSpPr>
          <a:xfrm>
            <a:off x="9931909" y="3075704"/>
            <a:ext cx="2041016" cy="2993811"/>
            <a:chOff x="7490930" y="1497495"/>
            <a:chExt cx="2041016" cy="2993811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62EB867-9273-786F-AC09-1542717A4778}"/>
                </a:ext>
              </a:extLst>
            </p:cNvPr>
            <p:cNvSpPr txBox="1"/>
            <p:nvPr/>
          </p:nvSpPr>
          <p:spPr>
            <a:xfrm>
              <a:off x="7665781" y="3537199"/>
              <a:ext cx="1370760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dirty="0"/>
                <a:t>Current</a:t>
              </a:r>
            </a:p>
            <a:p>
              <a:pPr algn="ctr"/>
              <a:r>
                <a:rPr lang="en-US" sz="2800" dirty="0"/>
                <a:t>misfit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CD1B8EF-94A4-7522-2A8B-495A032CDD84}"/>
                </a:ext>
              </a:extLst>
            </p:cNvPr>
            <p:cNvSpPr/>
            <p:nvPr/>
          </p:nvSpPr>
          <p:spPr>
            <a:xfrm>
              <a:off x="7490930" y="1497495"/>
              <a:ext cx="2041016" cy="649357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D836D1C2-D07C-294E-F9AF-9F6539903411}"/>
                </a:ext>
              </a:extLst>
            </p:cNvPr>
            <p:cNvCxnSpPr>
              <a:cxnSpLocks/>
              <a:stCxn id="17" idx="0"/>
            </p:cNvCxnSpPr>
            <p:nvPr/>
          </p:nvCxnSpPr>
          <p:spPr>
            <a:xfrm flipV="1">
              <a:off x="8351161" y="2146852"/>
              <a:ext cx="0" cy="139034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6678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F301C0B3-56DD-6154-623B-C29435667FB7}"/>
              </a:ext>
            </a:extLst>
          </p:cNvPr>
          <p:cNvSpPr txBox="1"/>
          <p:nvPr/>
        </p:nvSpPr>
        <p:spPr>
          <a:xfrm>
            <a:off x="4184258" y="130510"/>
            <a:ext cx="34817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Can we improve this?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2B40518-3C96-DE35-E9C6-EBF967FD7E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3751" y="775667"/>
            <a:ext cx="7772400" cy="85864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8240484-3B38-6DB4-ED38-A64B11AE01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419" y="3263250"/>
            <a:ext cx="10345064" cy="831491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967B7396-781F-84A8-3AF6-FB1C83F61E35}"/>
              </a:ext>
            </a:extLst>
          </p:cNvPr>
          <p:cNvGrpSpPr/>
          <p:nvPr/>
        </p:nvGrpSpPr>
        <p:grpSpPr>
          <a:xfrm>
            <a:off x="1863934" y="923931"/>
            <a:ext cx="4005501" cy="2244023"/>
            <a:chOff x="4657977" y="1497495"/>
            <a:chExt cx="4005501" cy="2244023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9990262-FE8D-27F7-21E9-32209205BBB8}"/>
                </a:ext>
              </a:extLst>
            </p:cNvPr>
            <p:cNvSpPr txBox="1"/>
            <p:nvPr/>
          </p:nvSpPr>
          <p:spPr>
            <a:xfrm>
              <a:off x="4657977" y="2787411"/>
              <a:ext cx="2494722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dirty="0"/>
                <a:t>Curvature</a:t>
              </a:r>
            </a:p>
            <a:p>
              <a:pPr algn="ctr"/>
              <a:r>
                <a:rPr lang="en-US" sz="2800" dirty="0"/>
                <a:t>(2</a:t>
              </a:r>
              <a:r>
                <a:rPr lang="en-US" sz="2800" baseline="30000" dirty="0"/>
                <a:t>nd</a:t>
              </a:r>
              <a:r>
                <a:rPr lang="en-US" sz="2800" dirty="0"/>
                <a:t> derivative)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3D728D8-325F-968B-D7D4-4565C112E045}"/>
                </a:ext>
              </a:extLst>
            </p:cNvPr>
            <p:cNvSpPr/>
            <p:nvPr/>
          </p:nvSpPr>
          <p:spPr>
            <a:xfrm>
              <a:off x="7103165" y="1497495"/>
              <a:ext cx="1560313" cy="649357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FD3EE916-6303-3C4A-E75B-7710A16A9A97}"/>
                </a:ext>
              </a:extLst>
            </p:cNvPr>
            <p:cNvCxnSpPr>
              <a:cxnSpLocks/>
              <a:stCxn id="6" idx="0"/>
            </p:cNvCxnSpPr>
            <p:nvPr/>
          </p:nvCxnSpPr>
          <p:spPr>
            <a:xfrm flipV="1">
              <a:off x="5905338" y="2207874"/>
              <a:ext cx="1960768" cy="57953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2936D19-2F58-3681-81F6-82F49B07344F}"/>
              </a:ext>
            </a:extLst>
          </p:cNvPr>
          <p:cNvGrpSpPr/>
          <p:nvPr/>
        </p:nvGrpSpPr>
        <p:grpSpPr>
          <a:xfrm>
            <a:off x="6429153" y="964100"/>
            <a:ext cx="2526076" cy="2143683"/>
            <a:chOff x="9051235" y="1491464"/>
            <a:chExt cx="2526076" cy="2143683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A532E70-B4D4-DC7B-9C1A-C35633C972AE}"/>
                </a:ext>
              </a:extLst>
            </p:cNvPr>
            <p:cNvSpPr txBox="1"/>
            <p:nvPr/>
          </p:nvSpPr>
          <p:spPr>
            <a:xfrm>
              <a:off x="9051235" y="2681040"/>
              <a:ext cx="2526076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dirty="0"/>
                <a:t>Gradient/Slope</a:t>
              </a:r>
            </a:p>
            <a:p>
              <a:pPr algn="ctr"/>
              <a:r>
                <a:rPr lang="en-US" sz="2800" dirty="0"/>
                <a:t>(1</a:t>
              </a:r>
              <a:r>
                <a:rPr lang="en-US" sz="2800" baseline="30000" dirty="0"/>
                <a:t>st</a:t>
              </a:r>
              <a:r>
                <a:rPr lang="en-US" sz="2800" dirty="0"/>
                <a:t> derivative)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09EFDB8D-A2ED-9300-63FB-B73FFD14AB16}"/>
                </a:ext>
              </a:extLst>
            </p:cNvPr>
            <p:cNvSpPr/>
            <p:nvPr/>
          </p:nvSpPr>
          <p:spPr>
            <a:xfrm>
              <a:off x="9051235" y="1491464"/>
              <a:ext cx="689113" cy="649357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7B4F7379-A011-CBC4-CAAE-BB90F81DA235}"/>
                </a:ext>
              </a:extLst>
            </p:cNvPr>
            <p:cNvCxnSpPr>
              <a:cxnSpLocks/>
              <a:stCxn id="23" idx="0"/>
              <a:endCxn id="24" idx="2"/>
            </p:cNvCxnSpPr>
            <p:nvPr/>
          </p:nvCxnSpPr>
          <p:spPr>
            <a:xfrm flipH="1" flipV="1">
              <a:off x="9395792" y="2140821"/>
              <a:ext cx="918481" cy="54021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BB9537B-555E-FA89-835D-5F343B6AE036}"/>
              </a:ext>
            </a:extLst>
          </p:cNvPr>
          <p:cNvGrpSpPr/>
          <p:nvPr/>
        </p:nvGrpSpPr>
        <p:grpSpPr>
          <a:xfrm>
            <a:off x="3457955" y="3354318"/>
            <a:ext cx="4322209" cy="3384766"/>
            <a:chOff x="4996037" y="1497495"/>
            <a:chExt cx="4322209" cy="3384766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C195E0C-76C6-722A-19AD-CE6A1DD05F66}"/>
                </a:ext>
              </a:extLst>
            </p:cNvPr>
            <p:cNvSpPr txBox="1"/>
            <p:nvPr/>
          </p:nvSpPr>
          <p:spPr>
            <a:xfrm>
              <a:off x="4996037" y="3497266"/>
              <a:ext cx="4322209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dirty="0"/>
                <a:t>Lambda – a way to adjust </a:t>
              </a:r>
            </a:p>
            <a:p>
              <a:pPr algn="ctr"/>
              <a:r>
                <a:rPr lang="en-US" sz="2800" dirty="0"/>
                <a:t>the tradeoff between slope</a:t>
              </a:r>
            </a:p>
            <a:p>
              <a:pPr algn="ctr"/>
              <a:r>
                <a:rPr lang="en-US" sz="2800" dirty="0"/>
                <a:t>and curvature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07737AD2-4026-BC56-A55D-2E1DA043E777}"/>
                </a:ext>
              </a:extLst>
            </p:cNvPr>
            <p:cNvSpPr/>
            <p:nvPr/>
          </p:nvSpPr>
          <p:spPr>
            <a:xfrm>
              <a:off x="6295551" y="1497495"/>
              <a:ext cx="2367927" cy="649357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083C7580-95B2-EA62-2D08-C877798D5E9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25164" y="2146852"/>
              <a:ext cx="0" cy="14107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1603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4902</TotalTime>
  <Words>361</Words>
  <Application>Microsoft Macintosh PowerPoint</Application>
  <PresentationFormat>Widescreen</PresentationFormat>
  <Paragraphs>85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Aptos</vt:lpstr>
      <vt:lpstr>Aptos Display</vt:lpstr>
      <vt:lpstr>Arial</vt:lpstr>
      <vt:lpstr>Office Theme</vt:lpstr>
      <vt:lpstr>A little maths journey behind the GLM algorithm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First let’s go back to the gradients</vt:lpstr>
      <vt:lpstr>We can approximate this from the ensemble </vt:lpstr>
      <vt:lpstr>So … the maths</vt:lpstr>
      <vt:lpstr>The ensemble all gets updated from prior to posterior</vt:lpstr>
      <vt:lpstr>Observation weights matter when forming objective function</vt:lpstr>
      <vt:lpstr>How does iES cope?</vt:lpstr>
      <vt:lpstr>Correlated – no flux obs…</vt:lpstr>
      <vt:lpstr>Too much flux obs weight</vt:lpstr>
      <vt:lpstr>PowerPoint Presentation</vt:lpstr>
      <vt:lpstr>OK – so how about PEST?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Fienen, Michael N</dc:creator>
  <cp:lastModifiedBy>Fienen, Michael N</cp:lastModifiedBy>
  <cp:revision>19</cp:revision>
  <dcterms:created xsi:type="dcterms:W3CDTF">2024-06-01T13:07:36Z</dcterms:created>
  <dcterms:modified xsi:type="dcterms:W3CDTF">2024-09-19T17:13:16Z</dcterms:modified>
</cp:coreProperties>
</file>